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94" r:id="rId2"/>
    <p:sldId id="258" r:id="rId3"/>
    <p:sldId id="259" r:id="rId4"/>
    <p:sldId id="260" r:id="rId5"/>
    <p:sldId id="296" r:id="rId6"/>
    <p:sldId id="264" r:id="rId7"/>
    <p:sldId id="297" r:id="rId8"/>
    <p:sldId id="298" r:id="rId9"/>
    <p:sldId id="299" r:id="rId10"/>
    <p:sldId id="301" r:id="rId11"/>
    <p:sldId id="300" r:id="rId12"/>
    <p:sldId id="302" r:id="rId13"/>
    <p:sldId id="268" r:id="rId14"/>
    <p:sldId id="303" r:id="rId15"/>
    <p:sldId id="304" r:id="rId16"/>
    <p:sldId id="305" r:id="rId17"/>
    <p:sldId id="306" r:id="rId18"/>
    <p:sldId id="288" r:id="rId19"/>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568D11"/>
    <a:srgbClr val="1A74CC"/>
    <a:srgbClr val="70BA16"/>
    <a:srgbClr val="82D81A"/>
    <a:srgbClr val="61A113"/>
    <a:srgbClr val="E09320"/>
    <a:srgbClr val="4A99E8"/>
    <a:srgbClr val="1E80E2"/>
    <a:srgbClr val="338CE5"/>
    <a:srgbClr val="00B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p:cViewPr varScale="1">
        <p:scale>
          <a:sx n="161" d="100"/>
          <a:sy n="161" d="100"/>
        </p:scale>
        <p:origin x="784" y="200"/>
      </p:cViewPr>
      <p:guideLst>
        <p:guide orient="horz" pos="1620"/>
        <p:guide pos="288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075C004-A9D4-4858-99EC-F4CCE56E2FEF}" type="datetimeFigureOut">
              <a:rPr lang="zh-CN" altLang="en-US" smtClean="0"/>
              <a:t>2024/7/25</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4E2E4E-2FFD-4B0E-BE9C-FA7BDC09154E}"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2</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11</a:t>
            </a:fld>
            <a:endParaRPr lang="zh-CN" altLang="en-US"/>
          </a:p>
        </p:txBody>
      </p:sp>
    </p:spTree>
    <p:extLst>
      <p:ext uri="{BB962C8B-B14F-4D97-AF65-F5344CB8AC3E}">
        <p14:creationId xmlns:p14="http://schemas.microsoft.com/office/powerpoint/2010/main" val="12161281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12</a:t>
            </a:fld>
            <a:endParaRPr lang="zh-CN" altLang="en-US"/>
          </a:p>
        </p:txBody>
      </p:sp>
    </p:spTree>
    <p:extLst>
      <p:ext uri="{BB962C8B-B14F-4D97-AF65-F5344CB8AC3E}">
        <p14:creationId xmlns:p14="http://schemas.microsoft.com/office/powerpoint/2010/main" val="36362436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t>13</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14</a:t>
            </a:fld>
            <a:endParaRPr lang="zh-CN" altLang="en-US"/>
          </a:p>
        </p:txBody>
      </p:sp>
    </p:spTree>
    <p:extLst>
      <p:ext uri="{BB962C8B-B14F-4D97-AF65-F5344CB8AC3E}">
        <p14:creationId xmlns:p14="http://schemas.microsoft.com/office/powerpoint/2010/main" val="24105642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15</a:t>
            </a:fld>
            <a:endParaRPr lang="zh-CN" altLang="en-US"/>
          </a:p>
        </p:txBody>
      </p:sp>
    </p:spTree>
    <p:extLst>
      <p:ext uri="{BB962C8B-B14F-4D97-AF65-F5344CB8AC3E}">
        <p14:creationId xmlns:p14="http://schemas.microsoft.com/office/powerpoint/2010/main" val="9760265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16</a:t>
            </a:fld>
            <a:endParaRPr lang="zh-CN" altLang="en-US"/>
          </a:p>
        </p:txBody>
      </p:sp>
    </p:spTree>
    <p:extLst>
      <p:ext uri="{BB962C8B-B14F-4D97-AF65-F5344CB8AC3E}">
        <p14:creationId xmlns:p14="http://schemas.microsoft.com/office/powerpoint/2010/main" val="33137482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17</a:t>
            </a:fld>
            <a:endParaRPr lang="zh-CN" altLang="en-US"/>
          </a:p>
        </p:txBody>
      </p:sp>
    </p:spTree>
    <p:extLst>
      <p:ext uri="{BB962C8B-B14F-4D97-AF65-F5344CB8AC3E}">
        <p14:creationId xmlns:p14="http://schemas.microsoft.com/office/powerpoint/2010/main" val="26121389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18</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t>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4</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5</a:t>
            </a:fld>
            <a:endParaRPr lang="zh-CN" altLang="en-US"/>
          </a:p>
        </p:txBody>
      </p:sp>
    </p:spTree>
    <p:extLst>
      <p:ext uri="{BB962C8B-B14F-4D97-AF65-F5344CB8AC3E}">
        <p14:creationId xmlns:p14="http://schemas.microsoft.com/office/powerpoint/2010/main" val="526874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t>6</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7</a:t>
            </a:fld>
            <a:endParaRPr lang="zh-CN" altLang="en-US"/>
          </a:p>
        </p:txBody>
      </p:sp>
    </p:spTree>
    <p:extLst>
      <p:ext uri="{BB962C8B-B14F-4D97-AF65-F5344CB8AC3E}">
        <p14:creationId xmlns:p14="http://schemas.microsoft.com/office/powerpoint/2010/main" val="827961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8</a:t>
            </a:fld>
            <a:endParaRPr lang="zh-CN" altLang="en-US"/>
          </a:p>
        </p:txBody>
      </p:sp>
    </p:spTree>
    <p:extLst>
      <p:ext uri="{BB962C8B-B14F-4D97-AF65-F5344CB8AC3E}">
        <p14:creationId xmlns:p14="http://schemas.microsoft.com/office/powerpoint/2010/main" val="32079215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9</a:t>
            </a:fld>
            <a:endParaRPr lang="zh-CN" altLang="en-US"/>
          </a:p>
        </p:txBody>
      </p:sp>
    </p:spTree>
    <p:extLst>
      <p:ext uri="{BB962C8B-B14F-4D97-AF65-F5344CB8AC3E}">
        <p14:creationId xmlns:p14="http://schemas.microsoft.com/office/powerpoint/2010/main" val="34209684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10</a:t>
            </a:fld>
            <a:endParaRPr lang="zh-CN" altLang="en-US"/>
          </a:p>
        </p:txBody>
      </p:sp>
    </p:spTree>
    <p:extLst>
      <p:ext uri="{BB962C8B-B14F-4D97-AF65-F5344CB8AC3E}">
        <p14:creationId xmlns:p14="http://schemas.microsoft.com/office/powerpoint/2010/main" val="1270856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Tree>
  </p:cSld>
  <p:clrMapOvr>
    <a:masterClrMapping/>
  </p:clrMapOvr>
  <p:transition spd="slow">
    <p:push dir="u"/>
    <p:sndAc>
      <p:endSnd/>
    </p:sndAc>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2_标题幻灯片">
    <p:spTree>
      <p:nvGrpSpPr>
        <p:cNvPr id="1" name=""/>
        <p:cNvGrpSpPr/>
        <p:nvPr/>
      </p:nvGrpSpPr>
      <p:grpSpPr>
        <a:xfrm>
          <a:off x="0" y="0"/>
          <a:ext cx="0" cy="0"/>
          <a:chOff x="0" y="0"/>
          <a:chExt cx="0" cy="0"/>
        </a:xfrm>
      </p:grpSpPr>
    </p:spTree>
  </p:cSld>
  <p:clrMapOvr>
    <a:masterClrMapping/>
  </p:clrMapOvr>
  <p:transition spd="slow">
    <p:push dir="u"/>
    <p:sndAc>
      <p:endSnd/>
    </p:sndAc>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3_标题幻灯片">
    <p:spTree>
      <p:nvGrpSpPr>
        <p:cNvPr id="1" name=""/>
        <p:cNvGrpSpPr/>
        <p:nvPr/>
      </p:nvGrpSpPr>
      <p:grpSpPr>
        <a:xfrm>
          <a:off x="0" y="0"/>
          <a:ext cx="0" cy="0"/>
          <a:chOff x="0" y="0"/>
          <a:chExt cx="0" cy="0"/>
        </a:xfrm>
      </p:grpSpPr>
    </p:spTree>
  </p:cSld>
  <p:clrMapOvr>
    <a:masterClrMapping/>
  </p:clrMapOvr>
  <p:transition spd="slow">
    <p:push dir="u"/>
    <p:sndAc>
      <p:endSnd/>
    </p:sndAc>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4_标题幻灯片">
    <p:spTree>
      <p:nvGrpSpPr>
        <p:cNvPr id="1" name=""/>
        <p:cNvGrpSpPr/>
        <p:nvPr/>
      </p:nvGrpSpPr>
      <p:grpSpPr>
        <a:xfrm>
          <a:off x="0" y="0"/>
          <a:ext cx="0" cy="0"/>
          <a:chOff x="0" y="0"/>
          <a:chExt cx="0" cy="0"/>
        </a:xfrm>
      </p:grpSpPr>
    </p:spTree>
  </p:cSld>
  <p:clrMapOvr>
    <a:masterClrMapping/>
  </p:clrMapOvr>
  <p:transition spd="slow">
    <p:push dir="u"/>
    <p:sndAc>
      <p:endSnd/>
    </p:sndAc>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5_标题幻灯片">
    <p:spTree>
      <p:nvGrpSpPr>
        <p:cNvPr id="1" name=""/>
        <p:cNvGrpSpPr/>
        <p:nvPr/>
      </p:nvGrpSpPr>
      <p:grpSpPr>
        <a:xfrm>
          <a:off x="0" y="0"/>
          <a:ext cx="0" cy="0"/>
          <a:chOff x="0" y="0"/>
          <a:chExt cx="0" cy="0"/>
        </a:xfrm>
      </p:grpSpPr>
    </p:spTree>
  </p:cSld>
  <p:clrMapOvr>
    <a:masterClrMapping/>
  </p:clrMapOvr>
  <p:transition spd="slow">
    <p:push dir="u"/>
    <p:sndAc>
      <p:endSnd/>
    </p:sndAc>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6_标题幻灯片">
    <p:spTree>
      <p:nvGrpSpPr>
        <p:cNvPr id="1" name=""/>
        <p:cNvGrpSpPr/>
        <p:nvPr/>
      </p:nvGrpSpPr>
      <p:grpSpPr>
        <a:xfrm>
          <a:off x="0" y="0"/>
          <a:ext cx="0" cy="0"/>
          <a:chOff x="0" y="0"/>
          <a:chExt cx="0" cy="0"/>
        </a:xfrm>
      </p:grpSpPr>
    </p:spTree>
  </p:cSld>
  <p:clrMapOvr>
    <a:masterClrMapping/>
  </p:clrMapOvr>
  <p:transition spd="slow">
    <p:push dir="u"/>
    <p:sndAc>
      <p:endSnd/>
    </p:sndAc>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标题和内容">
    <p:bg>
      <p:bgPr>
        <a:pattFill prst="ltUpDiag">
          <a:fgClr>
            <a:schemeClr val="bg1">
              <a:lumMod val="95000"/>
            </a:schemeClr>
          </a:fgClr>
          <a:bgClr>
            <a:schemeClr val="bg1"/>
          </a:bgClr>
        </a:pattFill>
        <a:effectLst/>
      </p:bgPr>
    </p:bg>
    <p:spTree>
      <p:nvGrpSpPr>
        <p:cNvPr id="1" name=""/>
        <p:cNvGrpSpPr/>
        <p:nvPr/>
      </p:nvGrpSpPr>
      <p:grpSpPr>
        <a:xfrm>
          <a:off x="0" y="0"/>
          <a:ext cx="0" cy="0"/>
          <a:chOff x="0" y="0"/>
          <a:chExt cx="0" cy="0"/>
        </a:xfrm>
      </p:grpSpPr>
    </p:spTree>
  </p:cSld>
  <p:clrMapOvr>
    <a:masterClrMapping/>
  </p:clrMapOvr>
  <p:transition spd="slow">
    <p:push dir="u"/>
    <p:sndAc>
      <p:endSnd/>
    </p:sndAc>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p:transition spd="slow">
    <p:push dir="u"/>
    <p:sndAc>
      <p:endSnd/>
    </p:sndAc>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bg1">
              <a:lumMod val="95000"/>
            </a:schemeClr>
          </a:fgClr>
          <a:bgClr>
            <a:schemeClr val="bg1"/>
          </a:bgClr>
        </a:patt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ransition spd="slow">
    <p:push dir="u"/>
    <p:sndAc>
      <p:endSnd/>
    </p:sndAc>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6.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image" Target="../media/image2.png"/><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image" Target="../media/image1.pn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notesSlide" Target="../notesSlides/notesSlide4.xml"/><Relationship Id="rId5" Type="http://schemas.openxmlformats.org/officeDocument/2006/relationships/tags" Target="../tags/tag6.xml"/><Relationship Id="rId10" Type="http://schemas.openxmlformats.org/officeDocument/2006/relationships/slideLayout" Target="../slideLayouts/slideLayout1.xml"/><Relationship Id="rId4" Type="http://schemas.openxmlformats.org/officeDocument/2006/relationships/tags" Target="../tags/tag5.xml"/><Relationship Id="rId9" Type="http://schemas.openxmlformats.org/officeDocument/2006/relationships/tags" Target="../tags/tag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40000"/>
          </a:schemeClr>
        </a:solidFill>
        <a:effectLst/>
      </p:bgPr>
    </p:bg>
    <p:spTree>
      <p:nvGrpSpPr>
        <p:cNvPr id="1" name=""/>
        <p:cNvGrpSpPr/>
        <p:nvPr/>
      </p:nvGrpSpPr>
      <p:grpSpPr>
        <a:xfrm>
          <a:off x="0" y="0"/>
          <a:ext cx="0" cy="0"/>
          <a:chOff x="0" y="0"/>
          <a:chExt cx="0" cy="0"/>
        </a:xfrm>
      </p:grpSpPr>
      <p:sp>
        <p:nvSpPr>
          <p:cNvPr id="14" name="矩形 13"/>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0" y="4858138"/>
            <a:ext cx="9144000" cy="28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730480" y="53129"/>
            <a:ext cx="2382416" cy="252730"/>
          </a:xfrm>
          <a:prstGeom prst="rect">
            <a:avLst/>
          </a:prstGeom>
          <a:noFill/>
        </p:spPr>
        <p:txBody>
          <a:bodyPr wrap="square" rtlCol="0">
            <a:spAutoFit/>
          </a:bodyPr>
          <a:lstStyle/>
          <a:p>
            <a:pPr algn="r"/>
            <a:r>
              <a:rPr lang="zh-CN" altLang="en-US" sz="1050" dirty="0">
                <a:solidFill>
                  <a:schemeClr val="bg1"/>
                </a:solidFill>
                <a:latin typeface="+mn-ea"/>
              </a:rPr>
              <a:t>工程实践</a:t>
            </a:r>
            <a:r>
              <a:rPr lang="en-US" altLang="zh-CN" sz="1050" dirty="0">
                <a:solidFill>
                  <a:schemeClr val="bg1"/>
                </a:solidFill>
                <a:latin typeface="+mn-ea"/>
              </a:rPr>
              <a:t>2-5-3</a:t>
            </a:r>
            <a:endParaRPr lang="zh-CN" altLang="en-US" sz="1050" dirty="0">
              <a:solidFill>
                <a:schemeClr val="bg1"/>
              </a:solidFill>
              <a:latin typeface="+mn-ea"/>
            </a:endParaRPr>
          </a:p>
        </p:txBody>
      </p:sp>
      <p:sp>
        <p:nvSpPr>
          <p:cNvPr id="5" name="文本框 4"/>
          <p:cNvSpPr txBox="1"/>
          <p:nvPr/>
        </p:nvSpPr>
        <p:spPr>
          <a:xfrm>
            <a:off x="7784558" y="264298"/>
            <a:ext cx="1323109" cy="261610"/>
          </a:xfrm>
          <a:prstGeom prst="rect">
            <a:avLst/>
          </a:prstGeom>
          <a:noFill/>
        </p:spPr>
        <p:txBody>
          <a:bodyPr wrap="square" rtlCol="0">
            <a:spAutoFit/>
          </a:bodyPr>
          <a:lstStyle/>
          <a:p>
            <a:pPr algn="r"/>
            <a:r>
              <a:rPr lang="zh-CN" altLang="en-US" sz="1050" dirty="0">
                <a:solidFill>
                  <a:schemeClr val="bg1"/>
                </a:solidFill>
              </a:rPr>
              <a:t>项目结题答辩</a:t>
            </a:r>
          </a:p>
        </p:txBody>
      </p:sp>
      <p:sp>
        <p:nvSpPr>
          <p:cNvPr id="45" name="文本框 44"/>
          <p:cNvSpPr txBox="1"/>
          <p:nvPr/>
        </p:nvSpPr>
        <p:spPr>
          <a:xfrm>
            <a:off x="3120736" y="4838701"/>
            <a:ext cx="2902528" cy="307777"/>
          </a:xfrm>
          <a:prstGeom prst="rect">
            <a:avLst/>
          </a:prstGeom>
          <a:noFill/>
        </p:spPr>
        <p:txBody>
          <a:bodyPr wrap="square" rtlCol="0">
            <a:spAutoFit/>
          </a:bodyPr>
          <a:lstStyle/>
          <a:p>
            <a:pPr algn="ctr"/>
            <a:r>
              <a:rPr lang="en-US" altLang="zh-CN" sz="1400" dirty="0">
                <a:solidFill>
                  <a:schemeClr val="bg1"/>
                </a:solidFill>
                <a:latin typeface="Arial" panose="020B0604020202020204" pitchFamily="34" charset="0"/>
                <a:cs typeface="Arial" panose="020B0604020202020204" pitchFamily="34" charset="0"/>
              </a:rPr>
              <a:t>2021</a:t>
            </a:r>
            <a:r>
              <a:rPr lang="zh-CN" altLang="en-US" sz="1400" dirty="0">
                <a:solidFill>
                  <a:schemeClr val="bg1"/>
                </a:solidFill>
                <a:latin typeface="Arial" panose="020B0604020202020204" pitchFamily="34" charset="0"/>
                <a:cs typeface="Arial" panose="020B0604020202020204" pitchFamily="34" charset="0"/>
              </a:rPr>
              <a:t>年</a:t>
            </a:r>
            <a:r>
              <a:rPr lang="en-US" altLang="zh-CN" sz="1400" dirty="0">
                <a:solidFill>
                  <a:schemeClr val="bg1"/>
                </a:solidFill>
                <a:latin typeface="Arial" panose="020B0604020202020204" pitchFamily="34" charset="0"/>
                <a:cs typeface="Arial" panose="020B0604020202020204" pitchFamily="34" charset="0"/>
              </a:rPr>
              <a:t>6</a:t>
            </a:r>
            <a:r>
              <a:rPr lang="zh-CN" altLang="en-US" sz="1400" dirty="0">
                <a:solidFill>
                  <a:schemeClr val="bg1"/>
                </a:solidFill>
                <a:latin typeface="Arial" panose="020B0604020202020204" pitchFamily="34" charset="0"/>
                <a:cs typeface="Arial" panose="020B0604020202020204" pitchFamily="34" charset="0"/>
              </a:rPr>
              <a:t>月</a:t>
            </a:r>
            <a:r>
              <a:rPr lang="en-US" altLang="zh-CN" sz="1400" dirty="0">
                <a:solidFill>
                  <a:schemeClr val="bg1"/>
                </a:solidFill>
                <a:latin typeface="Arial" panose="020B0604020202020204" pitchFamily="34" charset="0"/>
                <a:cs typeface="Arial" panose="020B0604020202020204" pitchFamily="34" charset="0"/>
              </a:rPr>
              <a:t>8</a:t>
            </a:r>
            <a:r>
              <a:rPr lang="zh-CN" altLang="en-US" sz="1400" dirty="0">
                <a:solidFill>
                  <a:schemeClr val="bg1"/>
                </a:solidFill>
                <a:latin typeface="Arial" panose="020B0604020202020204" pitchFamily="34" charset="0"/>
                <a:cs typeface="Arial" panose="020B0604020202020204" pitchFamily="34" charset="0"/>
              </a:rPr>
              <a:t>日</a:t>
            </a:r>
          </a:p>
        </p:txBody>
      </p:sp>
      <p:sp>
        <p:nvSpPr>
          <p:cNvPr id="12" name="TextBox 22"/>
          <p:cNvSpPr txBox="1"/>
          <p:nvPr/>
        </p:nvSpPr>
        <p:spPr>
          <a:xfrm>
            <a:off x="2579240" y="1450979"/>
            <a:ext cx="4008984" cy="523220"/>
          </a:xfrm>
          <a:prstGeom prst="rect">
            <a:avLst/>
          </a:prstGeom>
          <a:noFill/>
        </p:spPr>
        <p:txBody>
          <a:bodyPr wrap="square" rtlCol="0" anchor="ctr">
            <a:spAutoFit/>
          </a:bodyPr>
          <a:lstStyle/>
          <a:p>
            <a:pPr algn="ct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rPr>
              <a:t>基于机器视觉的音乐盒</a:t>
            </a:r>
          </a:p>
        </p:txBody>
      </p:sp>
      <p:sp>
        <p:nvSpPr>
          <p:cNvPr id="13" name="TextBox 23"/>
          <p:cNvSpPr txBox="1"/>
          <p:nvPr/>
        </p:nvSpPr>
        <p:spPr>
          <a:xfrm>
            <a:off x="2093501" y="2190804"/>
            <a:ext cx="4956999" cy="338554"/>
          </a:xfrm>
          <a:prstGeom prst="rect">
            <a:avLst/>
          </a:prstGeom>
          <a:noFill/>
        </p:spPr>
        <p:txBody>
          <a:bodyPr wrap="square" rtlCol="0" anchor="ctr">
            <a:spAutoFit/>
          </a:bodyPr>
          <a:lstStyle/>
          <a:p>
            <a:pPr algn="ct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Music box based on machine vision   </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2387488" y="3281193"/>
            <a:ext cx="4392488" cy="369332"/>
          </a:xfrm>
          <a:prstGeom prst="rect">
            <a:avLst/>
          </a:prstGeom>
          <a:noFill/>
        </p:spPr>
        <p:txBody>
          <a:bodyPr wrap="square" rtlCol="0">
            <a:spAutoFit/>
          </a:bodyPr>
          <a:lstStyle/>
          <a:p>
            <a:pPr algn="ctr"/>
            <a:r>
              <a:rPr lang="zh-CN" altLang="en-US" dirty="0"/>
              <a:t>答辩学生：李知恒 冯绍庭 韦华光 郑唯楚</a:t>
            </a:r>
          </a:p>
        </p:txBody>
      </p:sp>
      <p:sp>
        <p:nvSpPr>
          <p:cNvPr id="19" name="文本框 18"/>
          <p:cNvSpPr txBox="1"/>
          <p:nvPr/>
        </p:nvSpPr>
        <p:spPr>
          <a:xfrm>
            <a:off x="3002977" y="3811590"/>
            <a:ext cx="2902528" cy="369332"/>
          </a:xfrm>
          <a:prstGeom prst="rect">
            <a:avLst/>
          </a:prstGeom>
          <a:noFill/>
        </p:spPr>
        <p:txBody>
          <a:bodyPr wrap="square" rtlCol="0">
            <a:spAutoFit/>
          </a:bodyPr>
          <a:lstStyle/>
          <a:p>
            <a:pPr algn="ctr"/>
            <a:r>
              <a:rPr lang="zh-CN" altLang="en-US" dirty="0"/>
              <a:t>指导老师：任桐鑫</a:t>
            </a:r>
          </a:p>
        </p:txBody>
      </p:sp>
      <p:cxnSp>
        <p:nvCxnSpPr>
          <p:cNvPr id="20" name="直接连接符 19"/>
          <p:cNvCxnSpPr/>
          <p:nvPr/>
        </p:nvCxnSpPr>
        <p:spPr>
          <a:xfrm>
            <a:off x="1704108" y="3003798"/>
            <a:ext cx="5618018"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Tree>
    <p:custDataLst>
      <p:tags r:id="rId1"/>
    </p:custDataLst>
  </p:cSld>
  <p:clrMapOvr>
    <a:masterClrMapping/>
  </p:clrMapOvr>
  <p:transition spd="slow">
    <p:push dir="u"/>
    <p:sndAc>
      <p:endSnd/>
    </p:sndAc>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afterEffect">
                                  <p:stCondLst>
                                    <p:cond delay="0"/>
                                  </p:stCondLst>
                                  <p:iterate type="lt">
                                    <p:tmPct val="40000"/>
                                  </p:iterate>
                                  <p:childTnLst>
                                    <p:set>
                                      <p:cBhvr>
                                        <p:cTn id="6" dur="1" fill="hold">
                                          <p:stCondLst>
                                            <p:cond delay="0"/>
                                          </p:stCondLst>
                                        </p:cTn>
                                        <p:tgtEl>
                                          <p:spTgt spid="12"/>
                                        </p:tgtEl>
                                        <p:attrNameLst>
                                          <p:attrName>style.visibility</p:attrName>
                                        </p:attrNameLst>
                                      </p:cBhvr>
                                      <p:to>
                                        <p:strVal val="visible"/>
                                      </p:to>
                                    </p:set>
                                    <p:anim calcmode="lin" valueType="num">
                                      <p:cBhvr>
                                        <p:cTn id="7" dur="250" fill="hold"/>
                                        <p:tgtEl>
                                          <p:spTgt spid="12"/>
                                        </p:tgtEl>
                                        <p:attrNameLst>
                                          <p:attrName>ppt_x</p:attrName>
                                        </p:attrNameLst>
                                      </p:cBhvr>
                                      <p:tavLst>
                                        <p:tav tm="0">
                                          <p:val>
                                            <p:strVal val="#ppt_x"/>
                                          </p:val>
                                        </p:tav>
                                        <p:tav tm="100000">
                                          <p:val>
                                            <p:strVal val="#ppt_x"/>
                                          </p:val>
                                        </p:tav>
                                      </p:tavLst>
                                    </p:anim>
                                    <p:anim calcmode="lin" valueType="num">
                                      <p:cBhvr>
                                        <p:cTn id="8" dur="250" fill="hold"/>
                                        <p:tgtEl>
                                          <p:spTgt spid="12"/>
                                        </p:tgtEl>
                                        <p:attrNameLst>
                                          <p:attrName>ppt_y</p:attrName>
                                        </p:attrNameLst>
                                      </p:cBhvr>
                                      <p:tavLst>
                                        <p:tav tm="0">
                                          <p:val>
                                            <p:strVal val="#ppt_y-#ppt_h/2"/>
                                          </p:val>
                                        </p:tav>
                                        <p:tav tm="100000">
                                          <p:val>
                                            <p:strVal val="#ppt_y"/>
                                          </p:val>
                                        </p:tav>
                                      </p:tavLst>
                                    </p:anim>
                                    <p:anim calcmode="lin" valueType="num">
                                      <p:cBhvr>
                                        <p:cTn id="9" dur="250" fill="hold"/>
                                        <p:tgtEl>
                                          <p:spTgt spid="12"/>
                                        </p:tgtEl>
                                        <p:attrNameLst>
                                          <p:attrName>ppt_w</p:attrName>
                                        </p:attrNameLst>
                                      </p:cBhvr>
                                      <p:tavLst>
                                        <p:tav tm="0">
                                          <p:val>
                                            <p:strVal val="#ppt_w"/>
                                          </p:val>
                                        </p:tav>
                                        <p:tav tm="100000">
                                          <p:val>
                                            <p:strVal val="#ppt_w"/>
                                          </p:val>
                                        </p:tav>
                                      </p:tavLst>
                                    </p:anim>
                                    <p:anim calcmode="lin" valueType="num">
                                      <p:cBhvr>
                                        <p:cTn id="10" dur="250" fill="hold"/>
                                        <p:tgtEl>
                                          <p:spTgt spid="12"/>
                                        </p:tgtEl>
                                        <p:attrNameLst>
                                          <p:attrName>ppt_h</p:attrName>
                                        </p:attrNameLst>
                                      </p:cBhvr>
                                      <p:tavLst>
                                        <p:tav tm="0">
                                          <p:val>
                                            <p:fltVal val="0"/>
                                          </p:val>
                                        </p:tav>
                                        <p:tav tm="100000">
                                          <p:val>
                                            <p:strVal val="#ppt_h"/>
                                          </p:val>
                                        </p:tav>
                                      </p:tavLst>
                                    </p:anim>
                                  </p:childTnLst>
                                </p:cTn>
                              </p:par>
                            </p:childTnLst>
                          </p:cTn>
                        </p:par>
                        <p:par>
                          <p:cTn id="11" fill="hold">
                            <p:stCondLst>
                              <p:cond delay="1150"/>
                            </p:stCondLst>
                            <p:childTnLst>
                              <p:par>
                                <p:cTn id="12" presetID="22" presetClass="entr" presetSubtype="8" fill="hold" grpId="0"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left)">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wipe(left)">
                                      <p:cBhvr>
                                        <p:cTn id="19" dur="500"/>
                                        <p:tgtEl>
                                          <p:spTgt spid="20"/>
                                        </p:tgtEl>
                                      </p:cBhvr>
                                    </p:animEffect>
                                  </p:childTnLst>
                                </p:cTn>
                              </p:par>
                            </p:childTnLst>
                          </p:cTn>
                        </p:par>
                        <p:par>
                          <p:cTn id="20" fill="hold">
                            <p:stCondLst>
                              <p:cond delay="500"/>
                            </p:stCondLst>
                            <p:childTnLst>
                              <p:par>
                                <p:cTn id="21" presetID="2" presetClass="entr" presetSubtype="4" decel="66600"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ppt_x"/>
                                          </p:val>
                                        </p:tav>
                                        <p:tav tm="100000">
                                          <p:val>
                                            <p:strVal val="#ppt_x"/>
                                          </p:val>
                                        </p:tav>
                                      </p:tavLst>
                                    </p:anim>
                                    <p:anim calcmode="lin" valueType="num">
                                      <p:cBhvr additive="base">
                                        <p:cTn id="24" dur="500" fill="hold"/>
                                        <p:tgtEl>
                                          <p:spTgt spid="18"/>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 presetClass="entr" presetSubtype="4" decel="6660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500" fill="hold"/>
                                        <p:tgtEl>
                                          <p:spTgt spid="19"/>
                                        </p:tgtEl>
                                        <p:attrNameLst>
                                          <p:attrName>ppt_x</p:attrName>
                                        </p:attrNameLst>
                                      </p:cBhvr>
                                      <p:tavLst>
                                        <p:tav tm="0">
                                          <p:val>
                                            <p:strVal val="#ppt_x"/>
                                          </p:val>
                                        </p:tav>
                                        <p:tav tm="100000">
                                          <p:val>
                                            <p:strVal val="#ppt_x"/>
                                          </p:val>
                                        </p:tav>
                                      </p:tavLst>
                                    </p:anim>
                                    <p:anim calcmode="lin" valueType="num">
                                      <p:cBhvr additive="base">
                                        <p:cTn id="29"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wipe(left)">
                                      <p:cBhvr>
                                        <p:cTn id="34"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12" grpId="0"/>
      <p:bldP spid="13" grpId="0"/>
      <p:bldP spid="18" grpId="0"/>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4327886" y="482797"/>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2" name="文本框 1">
            <a:extLst>
              <a:ext uri="{FF2B5EF4-FFF2-40B4-BE49-F238E27FC236}">
                <a16:creationId xmlns:a16="http://schemas.microsoft.com/office/drawing/2014/main" id="{B3F61454-ED9A-402C-8EAD-DB44B99817BD}"/>
              </a:ext>
            </a:extLst>
          </p:cNvPr>
          <p:cNvSpPr txBox="1"/>
          <p:nvPr/>
        </p:nvSpPr>
        <p:spPr>
          <a:xfrm>
            <a:off x="-46" y="914324"/>
            <a:ext cx="6264696" cy="369332"/>
          </a:xfrm>
          <a:prstGeom prst="rect">
            <a:avLst/>
          </a:prstGeom>
          <a:noFill/>
        </p:spPr>
        <p:txBody>
          <a:bodyPr wrap="square" rtlCol="0">
            <a:spAutoFit/>
          </a:bodyPr>
          <a:lstStyle/>
          <a:p>
            <a:r>
              <a:rPr lang="zh-CN" altLang="en-US" dirty="0"/>
              <a:t>手势识别模块代码：</a:t>
            </a:r>
          </a:p>
        </p:txBody>
      </p:sp>
      <p:pic>
        <p:nvPicPr>
          <p:cNvPr id="4" name="图片 3">
            <a:extLst>
              <a:ext uri="{FF2B5EF4-FFF2-40B4-BE49-F238E27FC236}">
                <a16:creationId xmlns:a16="http://schemas.microsoft.com/office/drawing/2014/main" id="{8F6BACA4-B2AE-49B0-920E-2D46B5F34990}"/>
              </a:ext>
            </a:extLst>
          </p:cNvPr>
          <p:cNvPicPr>
            <a:picLocks noChangeAspect="1"/>
          </p:cNvPicPr>
          <p:nvPr/>
        </p:nvPicPr>
        <p:blipFill>
          <a:blip r:embed="rId4"/>
          <a:stretch>
            <a:fillRect/>
          </a:stretch>
        </p:blipFill>
        <p:spPr>
          <a:xfrm>
            <a:off x="132928" y="1347614"/>
            <a:ext cx="4544549" cy="3651870"/>
          </a:xfrm>
          <a:prstGeom prst="rect">
            <a:avLst/>
          </a:prstGeom>
        </p:spPr>
      </p:pic>
      <p:pic>
        <p:nvPicPr>
          <p:cNvPr id="6" name="图片 5">
            <a:extLst>
              <a:ext uri="{FF2B5EF4-FFF2-40B4-BE49-F238E27FC236}">
                <a16:creationId xmlns:a16="http://schemas.microsoft.com/office/drawing/2014/main" id="{77C9A8E4-4833-4D53-A6E2-105118FAAE3B}"/>
              </a:ext>
            </a:extLst>
          </p:cNvPr>
          <p:cNvPicPr>
            <a:picLocks noChangeAspect="1"/>
          </p:cNvPicPr>
          <p:nvPr/>
        </p:nvPicPr>
        <p:blipFill>
          <a:blip r:embed="rId5"/>
          <a:stretch>
            <a:fillRect/>
          </a:stretch>
        </p:blipFill>
        <p:spPr>
          <a:xfrm>
            <a:off x="4779162" y="715419"/>
            <a:ext cx="3035006" cy="1746400"/>
          </a:xfrm>
          <a:prstGeom prst="rect">
            <a:avLst/>
          </a:prstGeom>
        </p:spPr>
      </p:pic>
      <p:pic>
        <p:nvPicPr>
          <p:cNvPr id="8" name="图片 7">
            <a:extLst>
              <a:ext uri="{FF2B5EF4-FFF2-40B4-BE49-F238E27FC236}">
                <a16:creationId xmlns:a16="http://schemas.microsoft.com/office/drawing/2014/main" id="{95C53D38-7E45-41CE-8DC4-5A6E3AF2B2C7}"/>
              </a:ext>
            </a:extLst>
          </p:cNvPr>
          <p:cNvPicPr>
            <a:picLocks noChangeAspect="1"/>
          </p:cNvPicPr>
          <p:nvPr/>
        </p:nvPicPr>
        <p:blipFill>
          <a:blip r:embed="rId6"/>
          <a:stretch>
            <a:fillRect/>
          </a:stretch>
        </p:blipFill>
        <p:spPr>
          <a:xfrm>
            <a:off x="4779162" y="2461819"/>
            <a:ext cx="3283363" cy="2211417"/>
          </a:xfrm>
          <a:prstGeom prst="rect">
            <a:avLst/>
          </a:prstGeom>
        </p:spPr>
      </p:pic>
    </p:spTree>
    <p:extLst>
      <p:ext uri="{BB962C8B-B14F-4D97-AF65-F5344CB8AC3E}">
        <p14:creationId xmlns:p14="http://schemas.microsoft.com/office/powerpoint/2010/main" val="1239281152"/>
      </p:ext>
    </p:extLst>
  </p:cSld>
  <p:clrMapOvr>
    <a:masterClrMapping/>
  </p:clrMapOvr>
  <p:transition spd="slow">
    <p:push dir="u"/>
    <p:sndAc>
      <p:endSnd/>
    </p:sndAc>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4327886" y="482797"/>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2" name="文本框 1">
            <a:extLst>
              <a:ext uri="{FF2B5EF4-FFF2-40B4-BE49-F238E27FC236}">
                <a16:creationId xmlns:a16="http://schemas.microsoft.com/office/drawing/2014/main" id="{B3F61454-ED9A-402C-8EAD-DB44B99817BD}"/>
              </a:ext>
            </a:extLst>
          </p:cNvPr>
          <p:cNvSpPr txBox="1"/>
          <p:nvPr/>
        </p:nvSpPr>
        <p:spPr>
          <a:xfrm>
            <a:off x="-46" y="914324"/>
            <a:ext cx="6264696" cy="369332"/>
          </a:xfrm>
          <a:prstGeom prst="rect">
            <a:avLst/>
          </a:prstGeom>
          <a:noFill/>
        </p:spPr>
        <p:txBody>
          <a:bodyPr wrap="square" rtlCol="0">
            <a:spAutoFit/>
          </a:bodyPr>
          <a:lstStyle/>
          <a:p>
            <a:r>
              <a:rPr lang="zh-CN" altLang="en-US" dirty="0"/>
              <a:t>音乐播放模块代码原理解读：</a:t>
            </a:r>
          </a:p>
        </p:txBody>
      </p:sp>
      <p:pic>
        <p:nvPicPr>
          <p:cNvPr id="4" name="图片 3">
            <a:extLst>
              <a:ext uri="{FF2B5EF4-FFF2-40B4-BE49-F238E27FC236}">
                <a16:creationId xmlns:a16="http://schemas.microsoft.com/office/drawing/2014/main" id="{3C944865-0D9B-4F65-8225-68674624CBEC}"/>
              </a:ext>
            </a:extLst>
          </p:cNvPr>
          <p:cNvPicPr>
            <a:picLocks noChangeAspect="1"/>
          </p:cNvPicPr>
          <p:nvPr/>
        </p:nvPicPr>
        <p:blipFill>
          <a:blip r:embed="rId4"/>
          <a:stretch>
            <a:fillRect/>
          </a:stretch>
        </p:blipFill>
        <p:spPr>
          <a:xfrm>
            <a:off x="117717" y="1283656"/>
            <a:ext cx="3314626" cy="3685997"/>
          </a:xfrm>
          <a:prstGeom prst="rect">
            <a:avLst/>
          </a:prstGeom>
        </p:spPr>
      </p:pic>
      <p:pic>
        <p:nvPicPr>
          <p:cNvPr id="6" name="图片 5">
            <a:extLst>
              <a:ext uri="{FF2B5EF4-FFF2-40B4-BE49-F238E27FC236}">
                <a16:creationId xmlns:a16="http://schemas.microsoft.com/office/drawing/2014/main" id="{147A6E83-76E9-4CD0-AF32-981F0C927A76}"/>
              </a:ext>
            </a:extLst>
          </p:cNvPr>
          <p:cNvPicPr>
            <a:picLocks noChangeAspect="1"/>
          </p:cNvPicPr>
          <p:nvPr/>
        </p:nvPicPr>
        <p:blipFill>
          <a:blip r:embed="rId5"/>
          <a:stretch>
            <a:fillRect/>
          </a:stretch>
        </p:blipFill>
        <p:spPr>
          <a:xfrm>
            <a:off x="4280986" y="1069746"/>
            <a:ext cx="3790547" cy="3027631"/>
          </a:xfrm>
          <a:prstGeom prst="rect">
            <a:avLst/>
          </a:prstGeom>
        </p:spPr>
      </p:pic>
    </p:spTree>
    <p:extLst>
      <p:ext uri="{BB962C8B-B14F-4D97-AF65-F5344CB8AC3E}">
        <p14:creationId xmlns:p14="http://schemas.microsoft.com/office/powerpoint/2010/main" val="419132737"/>
      </p:ext>
    </p:extLst>
  </p:cSld>
  <p:clrMapOvr>
    <a:masterClrMapping/>
  </p:clrMapOvr>
  <p:transition spd="slow">
    <p:push dir="u"/>
    <p:sndAc>
      <p:endSnd/>
    </p:sndAc>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4327886" y="482797"/>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2" name="文本框 1">
            <a:extLst>
              <a:ext uri="{FF2B5EF4-FFF2-40B4-BE49-F238E27FC236}">
                <a16:creationId xmlns:a16="http://schemas.microsoft.com/office/drawing/2014/main" id="{B3F61454-ED9A-402C-8EAD-DB44B99817BD}"/>
              </a:ext>
            </a:extLst>
          </p:cNvPr>
          <p:cNvSpPr txBox="1"/>
          <p:nvPr/>
        </p:nvSpPr>
        <p:spPr>
          <a:xfrm>
            <a:off x="-46" y="914324"/>
            <a:ext cx="6264696" cy="369332"/>
          </a:xfrm>
          <a:prstGeom prst="rect">
            <a:avLst/>
          </a:prstGeom>
          <a:noFill/>
        </p:spPr>
        <p:txBody>
          <a:bodyPr wrap="square" rtlCol="0">
            <a:spAutoFit/>
          </a:bodyPr>
          <a:lstStyle/>
          <a:p>
            <a:r>
              <a:rPr lang="zh-CN" altLang="en-US" dirty="0"/>
              <a:t>音乐播放模块代码原理解读：</a:t>
            </a:r>
          </a:p>
        </p:txBody>
      </p:sp>
      <p:pic>
        <p:nvPicPr>
          <p:cNvPr id="16" name="图片 15">
            <a:extLst>
              <a:ext uri="{FF2B5EF4-FFF2-40B4-BE49-F238E27FC236}">
                <a16:creationId xmlns:a16="http://schemas.microsoft.com/office/drawing/2014/main" id="{2D78D5A6-4BFD-4338-960A-59AA52E953CA}"/>
              </a:ext>
            </a:extLst>
          </p:cNvPr>
          <p:cNvPicPr>
            <a:picLocks noChangeAspect="1"/>
          </p:cNvPicPr>
          <p:nvPr/>
        </p:nvPicPr>
        <p:blipFill rotWithShape="1">
          <a:blip r:embed="rId4"/>
          <a:srcRect r="20624" b="53322"/>
          <a:stretch/>
        </p:blipFill>
        <p:spPr>
          <a:xfrm>
            <a:off x="35490" y="1332456"/>
            <a:ext cx="3121258" cy="2551133"/>
          </a:xfrm>
          <a:prstGeom prst="rect">
            <a:avLst/>
          </a:prstGeom>
        </p:spPr>
      </p:pic>
      <p:pic>
        <p:nvPicPr>
          <p:cNvPr id="17" name="图片 16">
            <a:extLst>
              <a:ext uri="{FF2B5EF4-FFF2-40B4-BE49-F238E27FC236}">
                <a16:creationId xmlns:a16="http://schemas.microsoft.com/office/drawing/2014/main" id="{0E49D3DB-AD21-4A37-8720-D43DD2F8AD8E}"/>
              </a:ext>
            </a:extLst>
          </p:cNvPr>
          <p:cNvPicPr>
            <a:picLocks noChangeAspect="1"/>
          </p:cNvPicPr>
          <p:nvPr/>
        </p:nvPicPr>
        <p:blipFill rotWithShape="1">
          <a:blip r:embed="rId4"/>
          <a:srcRect t="47290"/>
          <a:stretch/>
        </p:blipFill>
        <p:spPr>
          <a:xfrm>
            <a:off x="3079638" y="2666213"/>
            <a:ext cx="3323288" cy="2434752"/>
          </a:xfrm>
          <a:prstGeom prst="rect">
            <a:avLst/>
          </a:prstGeom>
        </p:spPr>
      </p:pic>
      <p:pic>
        <p:nvPicPr>
          <p:cNvPr id="4" name="图片 3">
            <a:extLst>
              <a:ext uri="{FF2B5EF4-FFF2-40B4-BE49-F238E27FC236}">
                <a16:creationId xmlns:a16="http://schemas.microsoft.com/office/drawing/2014/main" id="{E0CB6C39-E885-49FD-AA90-B46E61EFF139}"/>
              </a:ext>
            </a:extLst>
          </p:cNvPr>
          <p:cNvPicPr>
            <a:picLocks noChangeAspect="1"/>
          </p:cNvPicPr>
          <p:nvPr/>
        </p:nvPicPr>
        <p:blipFill>
          <a:blip r:embed="rId5"/>
          <a:stretch>
            <a:fillRect/>
          </a:stretch>
        </p:blipFill>
        <p:spPr>
          <a:xfrm>
            <a:off x="5984855" y="586363"/>
            <a:ext cx="3106517" cy="2706536"/>
          </a:xfrm>
          <a:prstGeom prst="rect">
            <a:avLst/>
          </a:prstGeom>
        </p:spPr>
      </p:pic>
    </p:spTree>
    <p:extLst>
      <p:ext uri="{BB962C8B-B14F-4D97-AF65-F5344CB8AC3E}">
        <p14:creationId xmlns:p14="http://schemas.microsoft.com/office/powerpoint/2010/main" val="790991911"/>
      </p:ext>
    </p:extLst>
  </p:cSld>
  <p:clrMapOvr>
    <a:masterClrMapping/>
  </p:clrMapOvr>
  <p:transition spd="slow">
    <p:push dir="u"/>
    <p:sndAc>
      <p:endSnd/>
    </p:sndAc>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350498"/>
            <a:ext cx="3228536"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3" name="文本框 2"/>
          <p:cNvSpPr txBox="1"/>
          <p:nvPr/>
        </p:nvSpPr>
        <p:spPr>
          <a:xfrm>
            <a:off x="1352697" y="1663625"/>
            <a:ext cx="1677382" cy="530915"/>
          </a:xfrm>
          <a:prstGeom prst="rect">
            <a:avLst/>
          </a:prstGeom>
          <a:noFill/>
        </p:spPr>
        <p:txBody>
          <a:bodyPr wrap="none" lIns="68580" tIns="34290" rIns="68580" bIns="34290" rtlCol="0">
            <a:spAutoFit/>
          </a:bodyPr>
          <a:lstStyle/>
          <a:p>
            <a:r>
              <a:rPr lang="zh-CN" altLang="en-US" sz="3000" b="1" dirty="0">
                <a:solidFill>
                  <a:schemeClr val="bg1"/>
                </a:solidFill>
                <a:latin typeface="微软雅黑" panose="020B0503020204020204" pitchFamily="34" charset="-122"/>
                <a:ea typeface="微软雅黑" panose="020B0503020204020204" pitchFamily="34" charset="-122"/>
              </a:rPr>
              <a:t>第三部分</a:t>
            </a:r>
          </a:p>
        </p:txBody>
      </p:sp>
      <p:sp>
        <p:nvSpPr>
          <p:cNvPr id="5" name="TextBox 23"/>
          <p:cNvSpPr txBox="1"/>
          <p:nvPr/>
        </p:nvSpPr>
        <p:spPr>
          <a:xfrm>
            <a:off x="3773158" y="1826932"/>
            <a:ext cx="1662956" cy="300082"/>
          </a:xfrm>
          <a:prstGeom prst="rect">
            <a:avLst/>
          </a:prstGeom>
          <a:noFill/>
        </p:spPr>
        <p:txBody>
          <a:bodyPr wrap="none" lIns="68580" tIns="34290" rIns="68580" bIns="34290" rtlCol="0">
            <a:spAutoFit/>
          </a:bodyPr>
          <a:lstStyle/>
          <a:p>
            <a:pPr marL="285750" indent="-285750">
              <a:buFont typeface="Wingdings" panose="05000000000000000000" pitchFamily="2" charset="2"/>
              <a:buChar char="ü"/>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软件</a:t>
            </a:r>
            <a:r>
              <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硬件展示</a:t>
            </a:r>
          </a:p>
        </p:txBody>
      </p:sp>
      <p:sp>
        <p:nvSpPr>
          <p:cNvPr id="6" name="TextBox 24"/>
          <p:cNvSpPr txBox="1"/>
          <p:nvPr/>
        </p:nvSpPr>
        <p:spPr>
          <a:xfrm>
            <a:off x="3773158" y="2154348"/>
            <a:ext cx="1590930" cy="300082"/>
          </a:xfrm>
          <a:prstGeom prst="rect">
            <a:avLst/>
          </a:prstGeom>
          <a:noFill/>
        </p:spPr>
        <p:txBody>
          <a:bodyPr wrap="square" lIns="68580" tIns="34290" rIns="68580" bIns="34290" rtlCol="0">
            <a:spAutoFit/>
          </a:bodyPr>
          <a:lstStyle/>
          <a:p>
            <a:pPr marL="285750" indent="-285750">
              <a:buFont typeface="Wingdings" panose="05000000000000000000" pitchFamily="2" charset="2"/>
              <a:buChar char="ü"/>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最终效果展示</a:t>
            </a:r>
          </a:p>
        </p:txBody>
      </p:sp>
      <p:sp>
        <p:nvSpPr>
          <p:cNvPr id="7" name="TextBox 25"/>
          <p:cNvSpPr txBox="1"/>
          <p:nvPr/>
        </p:nvSpPr>
        <p:spPr>
          <a:xfrm>
            <a:off x="3773159" y="2504490"/>
            <a:ext cx="811761" cy="300082"/>
          </a:xfrm>
          <a:prstGeom prst="rect">
            <a:avLst/>
          </a:prstGeom>
          <a:noFill/>
        </p:spPr>
        <p:txBody>
          <a:bodyPr wrap="none" lIns="68580" tIns="34290" rIns="68580" bIns="34290" rtlCol="0">
            <a:spAutoFit/>
          </a:bodyPr>
          <a:lstStyle/>
          <a:p>
            <a:pPr marL="285750" indent="-285750">
              <a:buFont typeface="Wingdings" panose="05000000000000000000" pitchFamily="2" charset="2"/>
              <a:buChar char="ü"/>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总结</a:t>
            </a:r>
          </a:p>
        </p:txBody>
      </p:sp>
      <p:grpSp>
        <p:nvGrpSpPr>
          <p:cNvPr id="12" name="组合 11"/>
          <p:cNvGrpSpPr/>
          <p:nvPr/>
        </p:nvGrpSpPr>
        <p:grpSpPr>
          <a:xfrm>
            <a:off x="3773160" y="1247148"/>
            <a:ext cx="4183216" cy="530915"/>
            <a:chOff x="3773160" y="1247148"/>
            <a:chExt cx="4183216" cy="530915"/>
          </a:xfrm>
        </p:grpSpPr>
        <p:sp>
          <p:nvSpPr>
            <p:cNvPr id="4" name="TextBox 4"/>
            <p:cNvSpPr txBox="1"/>
            <p:nvPr/>
          </p:nvSpPr>
          <p:spPr>
            <a:xfrm>
              <a:off x="3773160" y="1247148"/>
              <a:ext cx="2674450" cy="530915"/>
            </a:xfrm>
            <a:prstGeom prst="rect">
              <a:avLst/>
            </a:prstGeom>
            <a:noFill/>
          </p:spPr>
          <p:txBody>
            <a:bodyPr wrap="none" lIns="68580" tIns="34290" rIns="68580" bIns="34290" rtlCol="0">
              <a:spAutoFit/>
            </a:bodyPr>
            <a:lstStyle/>
            <a:p>
              <a:r>
                <a:rPr lang="en-US" altLang="zh-CN" sz="3000" dirty="0">
                  <a:solidFill>
                    <a:schemeClr val="accent1"/>
                  </a:solidFill>
                  <a:latin typeface="Impact" panose="020B0806030902050204" pitchFamily="34" charset="0"/>
                  <a:ea typeface="微软雅黑" panose="020B0503020204020204" pitchFamily="34" charset="-122"/>
                </a:rPr>
                <a:t>Research target</a:t>
              </a:r>
              <a:endParaRPr lang="zh-CN" altLang="en-US" sz="3000" dirty="0">
                <a:solidFill>
                  <a:schemeClr val="accent1"/>
                </a:solidFill>
                <a:latin typeface="Impact" panose="020B0806030902050204" pitchFamily="34" charset="0"/>
                <a:ea typeface="微软雅黑" panose="020B0503020204020204" pitchFamily="34" charset="-122"/>
              </a:endParaRPr>
            </a:p>
          </p:txBody>
        </p:sp>
        <p:sp>
          <p:nvSpPr>
            <p:cNvPr id="9" name="文本框 8"/>
            <p:cNvSpPr txBox="1"/>
            <p:nvPr/>
          </p:nvSpPr>
          <p:spPr>
            <a:xfrm>
              <a:off x="6586770" y="1293314"/>
              <a:ext cx="1369606" cy="438582"/>
            </a:xfrm>
            <a:prstGeom prst="rect">
              <a:avLst/>
            </a:prstGeom>
            <a:noFill/>
          </p:spPr>
          <p:txBody>
            <a:bodyPr wrap="none" lIns="68580" tIns="34290" rIns="68580" bIns="34290" rtlCol="0">
              <a:spAutoFit/>
            </a:bodyPr>
            <a:lstStyle/>
            <a:p>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项目成果</a:t>
              </a:r>
            </a:p>
          </p:txBody>
        </p:sp>
      </p:grpSp>
      <p:sp>
        <p:nvSpPr>
          <p:cNvPr id="10" name="矩形 9"/>
          <p:cNvSpPr/>
          <p:nvPr/>
        </p:nvSpPr>
        <p:spPr>
          <a:xfrm>
            <a:off x="3825914" y="2931790"/>
            <a:ext cx="5319000" cy="2004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3302392" y="1350498"/>
            <a:ext cx="305972"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Tree>
  </p:cSld>
  <p:clrMapOvr>
    <a:masterClrMapping/>
  </p:clrMapOvr>
  <p:transition spd="slow">
    <p:push dir="u"/>
    <p:sndAc>
      <p:endSnd/>
    </p:sndAc>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1"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400" fill="hold"/>
                                        <p:tgtEl>
                                          <p:spTgt spid="11"/>
                                        </p:tgtEl>
                                        <p:attrNameLst>
                                          <p:attrName>ppt_x</p:attrName>
                                        </p:attrNameLst>
                                      </p:cBhvr>
                                      <p:tavLst>
                                        <p:tav tm="0">
                                          <p:val>
                                            <p:strVal val="#ppt_x"/>
                                          </p:val>
                                        </p:tav>
                                        <p:tav tm="100000">
                                          <p:val>
                                            <p:strVal val="#ppt_x"/>
                                          </p:val>
                                        </p:tav>
                                      </p:tavLst>
                                    </p:anim>
                                    <p:anim calcmode="lin" valueType="num">
                                      <p:cBhvr additive="base">
                                        <p:cTn id="11" dur="400" fill="hold"/>
                                        <p:tgtEl>
                                          <p:spTgt spid="11"/>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grpId="0" nodeType="withEffect">
                                  <p:stCondLst>
                                    <p:cond delay="25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par>
                          <p:cTn id="26" fill="hold">
                            <p:stCondLst>
                              <p:cond delay="1500"/>
                            </p:stCondLst>
                            <p:childTnLst>
                              <p:par>
                                <p:cTn id="27" presetID="22" presetClass="entr" presetSubtype="8"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left)">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6" grpId="0"/>
      <p:bldP spid="7" grpId="0"/>
      <p:bldP spid="10" grpId="0" animBg="1"/>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5552217" y="478585"/>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2" name="文本框 1">
            <a:extLst>
              <a:ext uri="{FF2B5EF4-FFF2-40B4-BE49-F238E27FC236}">
                <a16:creationId xmlns:a16="http://schemas.microsoft.com/office/drawing/2014/main" id="{B3F61454-ED9A-402C-8EAD-DB44B99817BD}"/>
              </a:ext>
            </a:extLst>
          </p:cNvPr>
          <p:cNvSpPr txBox="1"/>
          <p:nvPr/>
        </p:nvSpPr>
        <p:spPr>
          <a:xfrm>
            <a:off x="-46" y="914324"/>
            <a:ext cx="6264696" cy="369332"/>
          </a:xfrm>
          <a:prstGeom prst="rect">
            <a:avLst/>
          </a:prstGeom>
          <a:noFill/>
        </p:spPr>
        <p:txBody>
          <a:bodyPr wrap="square" rtlCol="0">
            <a:spAutoFit/>
          </a:bodyPr>
          <a:lstStyle/>
          <a:p>
            <a:r>
              <a:rPr lang="zh-CN" altLang="en-US" dirty="0"/>
              <a:t>经过我们的努力：</a:t>
            </a:r>
          </a:p>
        </p:txBody>
      </p:sp>
      <p:pic>
        <p:nvPicPr>
          <p:cNvPr id="3" name="图片 2">
            <a:extLst>
              <a:ext uri="{FF2B5EF4-FFF2-40B4-BE49-F238E27FC236}">
                <a16:creationId xmlns:a16="http://schemas.microsoft.com/office/drawing/2014/main" id="{6EAD6B91-6D2A-4DBF-8FC5-79055E4252CD}"/>
              </a:ext>
            </a:extLst>
          </p:cNvPr>
          <p:cNvPicPr>
            <a:picLocks noChangeAspect="1"/>
          </p:cNvPicPr>
          <p:nvPr/>
        </p:nvPicPr>
        <p:blipFill>
          <a:blip r:embed="rId4"/>
          <a:stretch>
            <a:fillRect/>
          </a:stretch>
        </p:blipFill>
        <p:spPr>
          <a:xfrm>
            <a:off x="8316416" y="914324"/>
            <a:ext cx="530398" cy="402371"/>
          </a:xfrm>
          <a:prstGeom prst="rect">
            <a:avLst/>
          </a:prstGeom>
        </p:spPr>
      </p:pic>
      <p:pic>
        <p:nvPicPr>
          <p:cNvPr id="4" name="图片 3">
            <a:extLst>
              <a:ext uri="{FF2B5EF4-FFF2-40B4-BE49-F238E27FC236}">
                <a16:creationId xmlns:a16="http://schemas.microsoft.com/office/drawing/2014/main" id="{A08FD7C5-B24E-4A89-817C-912311832DD1}"/>
              </a:ext>
            </a:extLst>
          </p:cNvPr>
          <p:cNvPicPr>
            <a:picLocks noChangeAspect="1"/>
          </p:cNvPicPr>
          <p:nvPr/>
        </p:nvPicPr>
        <p:blipFill>
          <a:blip r:embed="rId5"/>
          <a:stretch>
            <a:fillRect/>
          </a:stretch>
        </p:blipFill>
        <p:spPr>
          <a:xfrm>
            <a:off x="107504" y="1316695"/>
            <a:ext cx="2592288" cy="2983247"/>
          </a:xfrm>
          <a:prstGeom prst="rect">
            <a:avLst/>
          </a:prstGeom>
        </p:spPr>
      </p:pic>
      <p:pic>
        <p:nvPicPr>
          <p:cNvPr id="5" name="图片 4">
            <a:extLst>
              <a:ext uri="{FF2B5EF4-FFF2-40B4-BE49-F238E27FC236}">
                <a16:creationId xmlns:a16="http://schemas.microsoft.com/office/drawing/2014/main" id="{B6A78A11-DB4D-48E9-A87E-AC5B801DA9C2}"/>
              </a:ext>
            </a:extLst>
          </p:cNvPr>
          <p:cNvPicPr>
            <a:picLocks noChangeAspect="1"/>
          </p:cNvPicPr>
          <p:nvPr/>
        </p:nvPicPr>
        <p:blipFill>
          <a:blip r:embed="rId6"/>
          <a:stretch>
            <a:fillRect/>
          </a:stretch>
        </p:blipFill>
        <p:spPr>
          <a:xfrm>
            <a:off x="2698727" y="1316695"/>
            <a:ext cx="2737369" cy="3016286"/>
          </a:xfrm>
          <a:prstGeom prst="rect">
            <a:avLst/>
          </a:prstGeom>
        </p:spPr>
      </p:pic>
      <p:sp>
        <p:nvSpPr>
          <p:cNvPr id="6" name="文本框 5">
            <a:extLst>
              <a:ext uri="{FF2B5EF4-FFF2-40B4-BE49-F238E27FC236}">
                <a16:creationId xmlns:a16="http://schemas.microsoft.com/office/drawing/2014/main" id="{5BFB6FF3-A999-4374-83D0-12F0DB7DBBE6}"/>
              </a:ext>
            </a:extLst>
          </p:cNvPr>
          <p:cNvSpPr txBox="1"/>
          <p:nvPr/>
        </p:nvSpPr>
        <p:spPr>
          <a:xfrm>
            <a:off x="1683064" y="4506094"/>
            <a:ext cx="2031325" cy="369332"/>
          </a:xfrm>
          <a:prstGeom prst="rect">
            <a:avLst/>
          </a:prstGeom>
          <a:noFill/>
        </p:spPr>
        <p:txBody>
          <a:bodyPr wrap="none" rtlCol="0">
            <a:spAutoFit/>
          </a:bodyPr>
          <a:lstStyle/>
          <a:p>
            <a:r>
              <a:rPr lang="zh-CN" altLang="en-US" dirty="0"/>
              <a:t>一线代码最终完成</a:t>
            </a:r>
          </a:p>
        </p:txBody>
      </p:sp>
      <p:pic>
        <p:nvPicPr>
          <p:cNvPr id="7" name="图片 6">
            <a:extLst>
              <a:ext uri="{FF2B5EF4-FFF2-40B4-BE49-F238E27FC236}">
                <a16:creationId xmlns:a16="http://schemas.microsoft.com/office/drawing/2014/main" id="{DF0CB794-3642-4B6B-919F-1C41CE4D4342}"/>
              </a:ext>
            </a:extLst>
          </p:cNvPr>
          <p:cNvPicPr>
            <a:picLocks noChangeAspect="1"/>
          </p:cNvPicPr>
          <p:nvPr/>
        </p:nvPicPr>
        <p:blipFill>
          <a:blip r:embed="rId7"/>
          <a:stretch>
            <a:fillRect/>
          </a:stretch>
        </p:blipFill>
        <p:spPr>
          <a:xfrm>
            <a:off x="6200217" y="1322123"/>
            <a:ext cx="2237144" cy="2983246"/>
          </a:xfrm>
          <a:prstGeom prst="rect">
            <a:avLst/>
          </a:prstGeom>
        </p:spPr>
      </p:pic>
      <p:sp>
        <p:nvSpPr>
          <p:cNvPr id="8" name="文本框 7">
            <a:extLst>
              <a:ext uri="{FF2B5EF4-FFF2-40B4-BE49-F238E27FC236}">
                <a16:creationId xmlns:a16="http://schemas.microsoft.com/office/drawing/2014/main" id="{314D75CF-82DD-442B-A2C5-28E7422A50C5}"/>
              </a:ext>
            </a:extLst>
          </p:cNvPr>
          <p:cNvSpPr txBox="1"/>
          <p:nvPr/>
        </p:nvSpPr>
        <p:spPr>
          <a:xfrm>
            <a:off x="6418542" y="4506094"/>
            <a:ext cx="1800493" cy="369332"/>
          </a:xfrm>
          <a:prstGeom prst="rect">
            <a:avLst/>
          </a:prstGeom>
          <a:noFill/>
        </p:spPr>
        <p:txBody>
          <a:bodyPr wrap="none" rtlCol="0">
            <a:spAutoFit/>
          </a:bodyPr>
          <a:lstStyle/>
          <a:p>
            <a:r>
              <a:rPr lang="zh-CN" altLang="en-US" dirty="0"/>
              <a:t>“精装”盒出炉</a:t>
            </a:r>
          </a:p>
        </p:txBody>
      </p:sp>
    </p:spTree>
    <p:extLst>
      <p:ext uri="{BB962C8B-B14F-4D97-AF65-F5344CB8AC3E}">
        <p14:creationId xmlns:p14="http://schemas.microsoft.com/office/powerpoint/2010/main" val="82817962"/>
      </p:ext>
    </p:extLst>
  </p:cSld>
  <p:clrMapOvr>
    <a:masterClrMapping/>
  </p:clrMapOvr>
  <p:transition spd="slow">
    <p:push dir="u"/>
    <p:sndAc>
      <p:endSnd/>
    </p:sndAc>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5552217" y="478585"/>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10" name="文本框 9">
            <a:extLst>
              <a:ext uri="{FF2B5EF4-FFF2-40B4-BE49-F238E27FC236}">
                <a16:creationId xmlns:a16="http://schemas.microsoft.com/office/drawing/2014/main" id="{48448766-82CA-44E7-8D60-25AFDE69C8BD}"/>
              </a:ext>
            </a:extLst>
          </p:cNvPr>
          <p:cNvSpPr txBox="1"/>
          <p:nvPr/>
        </p:nvSpPr>
        <p:spPr>
          <a:xfrm>
            <a:off x="2327785" y="1848475"/>
            <a:ext cx="4698722" cy="2800767"/>
          </a:xfrm>
          <a:prstGeom prst="rect">
            <a:avLst/>
          </a:prstGeom>
          <a:noFill/>
        </p:spPr>
        <p:txBody>
          <a:bodyPr wrap="none" rtlCol="0">
            <a:spAutoFit/>
          </a:bodyPr>
          <a:lstStyle/>
          <a:p>
            <a:r>
              <a:rPr lang="zh-CN" altLang="en-US" sz="8800" dirty="0"/>
              <a:t>现场展示</a:t>
            </a:r>
            <a:endParaRPr lang="en-US" altLang="zh-CN" sz="8800" dirty="0"/>
          </a:p>
          <a:p>
            <a:pPr algn="ctr"/>
            <a:r>
              <a:rPr lang="en-US" altLang="zh-CN" sz="8800" dirty="0"/>
              <a:t>OR</a:t>
            </a:r>
            <a:endParaRPr lang="zh-CN" altLang="en-US" sz="8800" dirty="0"/>
          </a:p>
        </p:txBody>
      </p:sp>
    </p:spTree>
    <p:extLst>
      <p:ext uri="{BB962C8B-B14F-4D97-AF65-F5344CB8AC3E}">
        <p14:creationId xmlns:p14="http://schemas.microsoft.com/office/powerpoint/2010/main" val="3847563646"/>
      </p:ext>
    </p:extLst>
  </p:cSld>
  <p:clrMapOvr>
    <a:masterClrMapping/>
  </p:clrMapOvr>
  <p:transition spd="slow">
    <p:push dir="u"/>
    <p:sndAc>
      <p:endSnd/>
    </p:sndAc>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5552217" y="478585"/>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Tree>
    <p:extLst>
      <p:ext uri="{BB962C8B-B14F-4D97-AF65-F5344CB8AC3E}">
        <p14:creationId xmlns:p14="http://schemas.microsoft.com/office/powerpoint/2010/main" val="1143451194"/>
      </p:ext>
    </p:extLst>
  </p:cSld>
  <p:clrMapOvr>
    <a:masterClrMapping/>
  </p:clrMapOvr>
  <p:transition spd="slow">
    <p:push dir="u"/>
    <p:sndAc>
      <p:endSnd/>
    </p:sndAc>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5552217" y="478585"/>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2" name="文本框 1">
            <a:extLst>
              <a:ext uri="{FF2B5EF4-FFF2-40B4-BE49-F238E27FC236}">
                <a16:creationId xmlns:a16="http://schemas.microsoft.com/office/drawing/2014/main" id="{A024B1FE-6348-4B8D-8865-C043AE407374}"/>
              </a:ext>
            </a:extLst>
          </p:cNvPr>
          <p:cNvSpPr txBox="1"/>
          <p:nvPr/>
        </p:nvSpPr>
        <p:spPr>
          <a:xfrm>
            <a:off x="467544" y="987574"/>
            <a:ext cx="3017173" cy="3416320"/>
          </a:xfrm>
          <a:prstGeom prst="rect">
            <a:avLst/>
          </a:prstGeom>
          <a:noFill/>
        </p:spPr>
        <p:txBody>
          <a:bodyPr wrap="none" rtlCol="0">
            <a:spAutoFit/>
          </a:bodyPr>
          <a:lstStyle/>
          <a:p>
            <a:r>
              <a:rPr lang="zh-CN" altLang="en-US" dirty="0"/>
              <a:t>项目总结</a:t>
            </a:r>
            <a:r>
              <a:rPr lang="zh-CN" altLang="en-US" dirty="0">
                <a:sym typeface="Wingdings" panose="05000000000000000000" pitchFamily="2" charset="2"/>
              </a:rPr>
              <a:t>： 创新与不足并存</a:t>
            </a:r>
            <a:endParaRPr lang="en-US" altLang="zh-CN" dirty="0">
              <a:sym typeface="Wingdings" panose="05000000000000000000" pitchFamily="2" charset="2"/>
            </a:endParaRPr>
          </a:p>
          <a:p>
            <a:endParaRPr lang="en-US" altLang="zh-CN" dirty="0"/>
          </a:p>
          <a:p>
            <a:r>
              <a:rPr lang="zh-CN" altLang="en-US" dirty="0"/>
              <a:t>创新：</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不足：</a:t>
            </a:r>
            <a:endParaRPr lang="en-US" altLang="zh-CN" dirty="0"/>
          </a:p>
          <a:p>
            <a:endParaRPr lang="zh-CN" altLang="en-US" dirty="0"/>
          </a:p>
        </p:txBody>
      </p:sp>
      <p:cxnSp>
        <p:nvCxnSpPr>
          <p:cNvPr id="6" name="直接连接符 5">
            <a:extLst>
              <a:ext uri="{FF2B5EF4-FFF2-40B4-BE49-F238E27FC236}">
                <a16:creationId xmlns:a16="http://schemas.microsoft.com/office/drawing/2014/main" id="{FF7543F4-D0C8-4201-A42F-849B6F83D2C8}"/>
              </a:ext>
            </a:extLst>
          </p:cNvPr>
          <p:cNvCxnSpPr>
            <a:cxnSpLocks/>
          </p:cNvCxnSpPr>
          <p:nvPr/>
        </p:nvCxnSpPr>
        <p:spPr>
          <a:xfrm>
            <a:off x="467544" y="2787774"/>
            <a:ext cx="8676456" cy="2003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5609600"/>
      </p:ext>
    </p:extLst>
  </p:cSld>
  <p:clrMapOvr>
    <a:masterClrMapping/>
  </p:clrMapOvr>
  <p:transition spd="slow">
    <p:push dir="u"/>
    <p:sndAc>
      <p:endSnd/>
    </p:sndAc>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2795972" y="555526"/>
            <a:ext cx="3552056" cy="1410579"/>
          </a:xfrm>
          <a:prstGeom prst="rect">
            <a:avLst/>
          </a:prstGeom>
        </p:spPr>
        <p:txBody>
          <a:bodyPr wrap="square">
            <a:spAutoFit/>
          </a:bodyPr>
          <a:lstStyle/>
          <a:p>
            <a:pPr algn="ctr">
              <a:lnSpc>
                <a:spcPct val="150000"/>
              </a:lnSpc>
            </a:pPr>
            <a:r>
              <a:rPr lang="en-US" altLang="zh-CN" sz="6600" dirty="0">
                <a:solidFill>
                  <a:schemeClr val="accent1"/>
                </a:solidFill>
                <a:latin typeface="Impact" panose="020B0806030902050204" pitchFamily="34" charset="0"/>
                <a:ea typeface="微软雅黑" panose="020B0503020204020204" pitchFamily="34" charset="-122"/>
              </a:rPr>
              <a:t>THANKS!</a:t>
            </a:r>
            <a:endParaRPr lang="zh-CN" altLang="en-US" sz="6600" b="0" dirty="0">
              <a:solidFill>
                <a:schemeClr val="accent1"/>
              </a:solidFill>
              <a:latin typeface="Impact" panose="020B0806030902050204" pitchFamily="34" charset="0"/>
              <a:ea typeface="微软雅黑" panose="020B0503020204020204" pitchFamily="34" charset="-122"/>
            </a:endParaRPr>
          </a:p>
        </p:txBody>
      </p:sp>
      <p:sp>
        <p:nvSpPr>
          <p:cNvPr id="25" name="矩形 24"/>
          <p:cNvSpPr/>
          <p:nvPr/>
        </p:nvSpPr>
        <p:spPr>
          <a:xfrm>
            <a:off x="1353648" y="1995686"/>
            <a:ext cx="6436704" cy="1884618"/>
          </a:xfrm>
          <a:prstGeom prst="rect">
            <a:avLst/>
          </a:prstGeom>
        </p:spPr>
        <p:txBody>
          <a:bodyPr wrap="square">
            <a:spAutoFit/>
          </a:bodyPr>
          <a:lstStyle/>
          <a:p>
            <a:pPr>
              <a:lnSpc>
                <a:spcPct val="150000"/>
              </a:lnSpc>
              <a:defRPr/>
            </a:pPr>
            <a:r>
              <a:rPr lang="zh-CN" altLang="en-US" sz="2000" dirty="0">
                <a:solidFill>
                  <a:srgbClr val="414455"/>
                </a:solidFill>
                <a:latin typeface="微软雅黑" panose="020B0503020204020204" pitchFamily="34" charset="-122"/>
                <a:ea typeface="微软雅黑" panose="020B0503020204020204" pitchFamily="34" charset="-122"/>
              </a:rPr>
              <a:t>容我致谢所有给与我们技术指导的老师，设备图书馆慷慨的师傅，激光加工助教，以及所有给与我们辅导和引导的同学和组员。</a:t>
            </a:r>
            <a:endParaRPr lang="en-US" altLang="zh-CN" sz="2000" dirty="0">
              <a:solidFill>
                <a:srgbClr val="414455"/>
              </a:solidFill>
              <a:latin typeface="微软雅黑" panose="020B0503020204020204" pitchFamily="34" charset="-122"/>
              <a:ea typeface="微软雅黑" panose="020B0503020204020204" pitchFamily="34" charset="-122"/>
            </a:endParaRPr>
          </a:p>
          <a:p>
            <a:pPr>
              <a:lnSpc>
                <a:spcPct val="150000"/>
              </a:lnSpc>
              <a:defRPr/>
            </a:pPr>
            <a:r>
              <a:rPr lang="zh-CN" altLang="en-US" sz="2000" dirty="0">
                <a:solidFill>
                  <a:srgbClr val="414455"/>
                </a:solidFill>
                <a:latin typeface="微软雅黑" panose="020B0503020204020204" pitchFamily="34" charset="-122"/>
                <a:ea typeface="微软雅黑" panose="020B0503020204020204" pitchFamily="34" charset="-122"/>
              </a:rPr>
              <a:t>最后，向在座的各位听众和老师们表示衷心的感谢。</a:t>
            </a:r>
            <a:endParaRPr lang="zh-CN" altLang="en-US" sz="2000" kern="0" dirty="0">
              <a:solidFill>
                <a:srgbClr val="414455"/>
              </a:solidFill>
              <a:latin typeface="微软雅黑" panose="020B0503020204020204" pitchFamily="34" charset="-122"/>
              <a:ea typeface="微软雅黑" panose="020B0503020204020204" pitchFamily="34" charset="-122"/>
            </a:endParaRPr>
          </a:p>
        </p:txBody>
      </p:sp>
      <p:sp>
        <p:nvSpPr>
          <p:cNvPr id="26" name="矩形 25"/>
          <p:cNvSpPr/>
          <p:nvPr/>
        </p:nvSpPr>
        <p:spPr>
          <a:xfrm>
            <a:off x="3070008" y="4088350"/>
            <a:ext cx="3048000" cy="499624"/>
          </a:xfrm>
          <a:prstGeom prst="rect">
            <a:avLst/>
          </a:prstGeom>
        </p:spPr>
        <p:txBody>
          <a:bodyPr wrap="square">
            <a:spAutoFit/>
          </a:bodyPr>
          <a:lstStyle/>
          <a:p>
            <a:pPr>
              <a:lnSpc>
                <a:spcPct val="150000"/>
              </a:lnSpc>
            </a:pPr>
            <a:r>
              <a:rPr lang="zh-CN" altLang="en-US" sz="2000" b="0" dirty="0">
                <a:solidFill>
                  <a:srgbClr val="414455"/>
                </a:solidFill>
                <a:latin typeface="微软雅黑" panose="020B0503020204020204" pitchFamily="34" charset="-122"/>
                <a:ea typeface="微软雅黑" panose="020B0503020204020204" pitchFamily="34" charset="-122"/>
              </a:rPr>
              <a:t>恳请各位老师批评指正</a:t>
            </a:r>
            <a:r>
              <a:rPr lang="zh-CN" altLang="en-US" sz="2000" dirty="0">
                <a:solidFill>
                  <a:srgbClr val="414455"/>
                </a:solidFill>
                <a:latin typeface="微软雅黑" panose="020B0503020204020204" pitchFamily="34" charset="-122"/>
                <a:ea typeface="微软雅黑" panose="020B0503020204020204" pitchFamily="34" charset="-122"/>
              </a:rPr>
              <a:t>！</a:t>
            </a:r>
            <a:endParaRPr lang="zh-CN" altLang="en-US" sz="2000" b="0" dirty="0">
              <a:solidFill>
                <a:srgbClr val="414455"/>
              </a:solidFill>
              <a:latin typeface="微软雅黑" panose="020B0503020204020204" pitchFamily="34" charset="-122"/>
              <a:ea typeface="微软雅黑" panose="020B0503020204020204" pitchFamily="34" charset="-122"/>
            </a:endParaRPr>
          </a:p>
        </p:txBody>
      </p:sp>
      <p:sp>
        <p:nvSpPr>
          <p:cNvPr id="5" name="矩形 4"/>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Tree>
  </p:cSld>
  <p:clrMapOvr>
    <a:masterClrMapping/>
  </p:clrMapOvr>
  <p:transition spd="slow">
    <p:push dir="u"/>
    <p:sndAc>
      <p:endSnd/>
    </p:sndAc>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afterEffect">
                                  <p:stCondLst>
                                    <p:cond delay="0"/>
                                  </p:stCondLst>
                                  <p:iterate type="lt">
                                    <p:tmPct val="40000"/>
                                  </p:iterate>
                                  <p:childTnLst>
                                    <p:set>
                                      <p:cBhvr>
                                        <p:cTn id="6" dur="1" fill="hold">
                                          <p:stCondLst>
                                            <p:cond delay="0"/>
                                          </p:stCondLst>
                                        </p:cTn>
                                        <p:tgtEl>
                                          <p:spTgt spid="24"/>
                                        </p:tgtEl>
                                        <p:attrNameLst>
                                          <p:attrName>style.visibility</p:attrName>
                                        </p:attrNameLst>
                                      </p:cBhvr>
                                      <p:to>
                                        <p:strVal val="visible"/>
                                      </p:to>
                                    </p:set>
                                    <p:anim calcmode="lin" valueType="num">
                                      <p:cBhvr>
                                        <p:cTn id="7" dur="250" fill="hold"/>
                                        <p:tgtEl>
                                          <p:spTgt spid="24"/>
                                        </p:tgtEl>
                                        <p:attrNameLst>
                                          <p:attrName>ppt_x</p:attrName>
                                        </p:attrNameLst>
                                      </p:cBhvr>
                                      <p:tavLst>
                                        <p:tav tm="0">
                                          <p:val>
                                            <p:strVal val="#ppt_x"/>
                                          </p:val>
                                        </p:tav>
                                        <p:tav tm="100000">
                                          <p:val>
                                            <p:strVal val="#ppt_x"/>
                                          </p:val>
                                        </p:tav>
                                      </p:tavLst>
                                    </p:anim>
                                    <p:anim calcmode="lin" valueType="num">
                                      <p:cBhvr>
                                        <p:cTn id="8" dur="250" fill="hold"/>
                                        <p:tgtEl>
                                          <p:spTgt spid="24"/>
                                        </p:tgtEl>
                                        <p:attrNameLst>
                                          <p:attrName>ppt_y</p:attrName>
                                        </p:attrNameLst>
                                      </p:cBhvr>
                                      <p:tavLst>
                                        <p:tav tm="0">
                                          <p:val>
                                            <p:strVal val="#ppt_y-#ppt_h/2"/>
                                          </p:val>
                                        </p:tav>
                                        <p:tav tm="100000">
                                          <p:val>
                                            <p:strVal val="#ppt_y"/>
                                          </p:val>
                                        </p:tav>
                                      </p:tavLst>
                                    </p:anim>
                                    <p:anim calcmode="lin" valueType="num">
                                      <p:cBhvr>
                                        <p:cTn id="9" dur="250" fill="hold"/>
                                        <p:tgtEl>
                                          <p:spTgt spid="24"/>
                                        </p:tgtEl>
                                        <p:attrNameLst>
                                          <p:attrName>ppt_w</p:attrName>
                                        </p:attrNameLst>
                                      </p:cBhvr>
                                      <p:tavLst>
                                        <p:tav tm="0">
                                          <p:val>
                                            <p:strVal val="#ppt_w"/>
                                          </p:val>
                                        </p:tav>
                                        <p:tav tm="100000">
                                          <p:val>
                                            <p:strVal val="#ppt_w"/>
                                          </p:val>
                                        </p:tav>
                                      </p:tavLst>
                                    </p:anim>
                                    <p:anim calcmode="lin" valueType="num">
                                      <p:cBhvr>
                                        <p:cTn id="10" dur="250" fill="hold"/>
                                        <p:tgtEl>
                                          <p:spTgt spid="24"/>
                                        </p:tgtEl>
                                        <p:attrNameLst>
                                          <p:attrName>ppt_h</p:attrName>
                                        </p:attrNameLst>
                                      </p:cBhvr>
                                      <p:tavLst>
                                        <p:tav tm="0">
                                          <p:val>
                                            <p:fltVal val="0"/>
                                          </p:val>
                                        </p:tav>
                                        <p:tav tm="100000">
                                          <p:val>
                                            <p:strVal val="#ppt_h"/>
                                          </p:val>
                                        </p:tav>
                                      </p:tavLst>
                                    </p:anim>
                                  </p:childTnLst>
                                </p:cTn>
                              </p:par>
                            </p:childTnLst>
                          </p:cTn>
                        </p:par>
                        <p:par>
                          <p:cTn id="11" fill="hold">
                            <p:stCondLst>
                              <p:cond delay="850"/>
                            </p:stCondLst>
                            <p:childTnLst>
                              <p:par>
                                <p:cTn id="12" presetID="22" presetClass="entr" presetSubtype="8" fill="hold" grpId="0" nodeType="afterEffect">
                                  <p:stCondLst>
                                    <p:cond delay="0"/>
                                  </p:stCondLst>
                                  <p:iterate type="lt">
                                    <p:tmPct val="30000"/>
                                  </p:iterate>
                                  <p:childTnLst>
                                    <p:set>
                                      <p:cBhvr>
                                        <p:cTn id="13" dur="1" fill="hold">
                                          <p:stCondLst>
                                            <p:cond delay="0"/>
                                          </p:stCondLst>
                                        </p:cTn>
                                        <p:tgtEl>
                                          <p:spTgt spid="25"/>
                                        </p:tgtEl>
                                        <p:attrNameLst>
                                          <p:attrName>style.visibility</p:attrName>
                                        </p:attrNameLst>
                                      </p:cBhvr>
                                      <p:to>
                                        <p:strVal val="visible"/>
                                      </p:to>
                                    </p:set>
                                    <p:animEffect transition="in" filter="wipe(left)">
                                      <p:cBhvr>
                                        <p:cTn id="14" dur="300"/>
                                        <p:tgtEl>
                                          <p:spTgt spid="25"/>
                                        </p:tgtEl>
                                      </p:cBhvr>
                                    </p:animEffect>
                                  </p:childTnLst>
                                </p:cTn>
                              </p:par>
                              <p:par>
                                <p:cTn id="15" presetID="36" presetClass="emph" presetSubtype="0" fill="hold" grpId="1" nodeType="withEffect">
                                  <p:stCondLst>
                                    <p:cond delay="0"/>
                                  </p:stCondLst>
                                  <p:iterate type="lt">
                                    <p:tmPct val="30000"/>
                                  </p:iterate>
                                  <p:childTnLst>
                                    <p:animScale>
                                      <p:cBhvr>
                                        <p:cTn id="16" dur="150" autoRev="1" fill="hold">
                                          <p:stCondLst>
                                            <p:cond delay="0"/>
                                          </p:stCondLst>
                                        </p:cTn>
                                        <p:tgtEl>
                                          <p:spTgt spid="25"/>
                                        </p:tgtEl>
                                      </p:cBhvr>
                                      <p:to x="80000" y="100000"/>
                                    </p:animScale>
                                    <p:anim by="(#ppt_w*0.10)" calcmode="lin" valueType="num">
                                      <p:cBhvr>
                                        <p:cTn id="17" dur="150" autoRev="1" fill="hold">
                                          <p:stCondLst>
                                            <p:cond delay="0"/>
                                          </p:stCondLst>
                                        </p:cTn>
                                        <p:tgtEl>
                                          <p:spTgt spid="25"/>
                                        </p:tgtEl>
                                        <p:attrNameLst>
                                          <p:attrName>ppt_x</p:attrName>
                                        </p:attrNameLst>
                                      </p:cBhvr>
                                    </p:anim>
                                    <p:anim by="(-#ppt_w*0.10)" calcmode="lin" valueType="num">
                                      <p:cBhvr>
                                        <p:cTn id="18" dur="150" autoRev="1" fill="hold">
                                          <p:stCondLst>
                                            <p:cond delay="0"/>
                                          </p:stCondLst>
                                        </p:cTn>
                                        <p:tgtEl>
                                          <p:spTgt spid="25"/>
                                        </p:tgtEl>
                                        <p:attrNameLst>
                                          <p:attrName>ppt_y</p:attrName>
                                        </p:attrNameLst>
                                      </p:cBhvr>
                                    </p:anim>
                                    <p:animRot by="-480000">
                                      <p:cBhvr>
                                        <p:cTn id="19" dur="150" autoRev="1" fill="hold">
                                          <p:stCondLst>
                                            <p:cond delay="0"/>
                                          </p:stCondLst>
                                        </p:cTn>
                                        <p:tgtEl>
                                          <p:spTgt spid="25"/>
                                        </p:tgtEl>
                                        <p:attrNameLst>
                                          <p:attrName>r</p:attrName>
                                        </p:attrNameLst>
                                      </p:cBhvr>
                                    </p:animRot>
                                  </p:childTnLst>
                                </p:cTn>
                              </p:par>
                            </p:childTnLst>
                          </p:cTn>
                        </p:par>
                        <p:par>
                          <p:cTn id="20" fill="hold">
                            <p:stCondLst>
                              <p:cond delay="8170"/>
                            </p:stCondLst>
                            <p:childTnLst>
                              <p:par>
                                <p:cTn id="21" presetID="42" presetClass="entr" presetSubtype="0" fill="hold" grpId="0" nodeType="after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1000"/>
                                        <p:tgtEl>
                                          <p:spTgt spid="26"/>
                                        </p:tgtEl>
                                      </p:cBhvr>
                                    </p:animEffect>
                                    <p:anim calcmode="lin" valueType="num">
                                      <p:cBhvr>
                                        <p:cTn id="24" dur="1000" fill="hold"/>
                                        <p:tgtEl>
                                          <p:spTgt spid="26"/>
                                        </p:tgtEl>
                                        <p:attrNameLst>
                                          <p:attrName>ppt_x</p:attrName>
                                        </p:attrNameLst>
                                      </p:cBhvr>
                                      <p:tavLst>
                                        <p:tav tm="0">
                                          <p:val>
                                            <p:strVal val="#ppt_x"/>
                                          </p:val>
                                        </p:tav>
                                        <p:tav tm="100000">
                                          <p:val>
                                            <p:strVal val="#ppt_x"/>
                                          </p:val>
                                        </p:tav>
                                      </p:tavLst>
                                    </p:anim>
                                    <p:anim calcmode="lin" valueType="num">
                                      <p:cBhvr>
                                        <p:cTn id="25"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5" grpId="1"/>
      <p:bldP spid="2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38"/>
          <p:cNvSpPr txBox="1"/>
          <p:nvPr/>
        </p:nvSpPr>
        <p:spPr>
          <a:xfrm>
            <a:off x="163773" y="2347015"/>
            <a:ext cx="3123394" cy="584775"/>
          </a:xfrm>
          <a:prstGeom prst="rect">
            <a:avLst/>
          </a:prstGeom>
          <a:noFill/>
        </p:spPr>
        <p:txBody>
          <a:bodyPr wrap="square" rtlCol="0">
            <a:spAutoFit/>
          </a:bodyPr>
          <a:lstStyle/>
          <a:p>
            <a:r>
              <a:rPr lang="en-US" altLang="zh-CN" sz="3200" b="1" dirty="0">
                <a:solidFill>
                  <a:schemeClr val="bg1">
                    <a:lumMod val="65000"/>
                  </a:schemeClr>
                </a:solidFill>
                <a:latin typeface="微软雅黑" panose="020B0503020204020204" pitchFamily="34" charset="-122"/>
                <a:ea typeface="微软雅黑" panose="020B0503020204020204" pitchFamily="34" charset="-122"/>
              </a:rPr>
              <a:t>CONTENTS</a:t>
            </a:r>
            <a:endParaRPr lang="zh-CN" altLang="en-US" sz="3200" b="1"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5" name="文本框 11"/>
          <p:cNvSpPr txBox="1"/>
          <p:nvPr/>
        </p:nvSpPr>
        <p:spPr>
          <a:xfrm>
            <a:off x="1979712" y="1914967"/>
            <a:ext cx="1005403" cy="584775"/>
          </a:xfrm>
          <a:prstGeom prst="rect">
            <a:avLst/>
          </a:prstGeom>
          <a:noFill/>
        </p:spPr>
        <p:txBody>
          <a:bodyPr wrap="none" rtlCol="0">
            <a:spAutoFit/>
          </a:bodyPr>
          <a:lstStyle/>
          <a:p>
            <a:r>
              <a:rPr lang="zh-CN" altLang="en-US" sz="3200" b="1" dirty="0">
                <a:solidFill>
                  <a:schemeClr val="accent1"/>
                </a:solidFill>
                <a:latin typeface="微软雅黑" panose="020B0503020204020204" pitchFamily="34" charset="-122"/>
                <a:ea typeface="微软雅黑" panose="020B0503020204020204" pitchFamily="34" charset="-122"/>
              </a:rPr>
              <a:t>目录</a:t>
            </a:r>
          </a:p>
        </p:txBody>
      </p:sp>
      <p:sp>
        <p:nvSpPr>
          <p:cNvPr id="17" name="文本框 18"/>
          <p:cNvSpPr txBox="1"/>
          <p:nvPr/>
        </p:nvSpPr>
        <p:spPr>
          <a:xfrm>
            <a:off x="3984044" y="2114494"/>
            <a:ext cx="1415772" cy="461665"/>
          </a:xfrm>
          <a:prstGeom prst="rect">
            <a:avLst/>
          </a:prstGeom>
          <a:noFill/>
        </p:spPr>
        <p:txBody>
          <a:bodyPr wrap="none" rtlCol="0">
            <a:spAutoFit/>
          </a:bodyPr>
          <a:lstStyle/>
          <a:p>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项目背景</a:t>
            </a:r>
          </a:p>
        </p:txBody>
      </p:sp>
      <p:grpSp>
        <p:nvGrpSpPr>
          <p:cNvPr id="35" name="组合 34"/>
          <p:cNvGrpSpPr/>
          <p:nvPr/>
        </p:nvGrpSpPr>
        <p:grpSpPr>
          <a:xfrm>
            <a:off x="3530409" y="2047768"/>
            <a:ext cx="452678" cy="523220"/>
            <a:chOff x="3530409" y="2047768"/>
            <a:chExt cx="452678" cy="523220"/>
          </a:xfrm>
        </p:grpSpPr>
        <p:sp>
          <p:nvSpPr>
            <p:cNvPr id="16" name="文本框 16"/>
            <p:cNvSpPr txBox="1"/>
            <p:nvPr/>
          </p:nvSpPr>
          <p:spPr>
            <a:xfrm>
              <a:off x="3530409" y="2047768"/>
              <a:ext cx="367408" cy="523220"/>
            </a:xfrm>
            <a:prstGeom prst="rect">
              <a:avLst/>
            </a:prstGeom>
            <a:noFill/>
          </p:spPr>
          <p:txBody>
            <a:bodyPr wrap="none" rtlCol="0">
              <a:spAutoFit/>
            </a:bodyPr>
            <a:lstStyle/>
            <a:p>
              <a:pPr algn="ctr"/>
              <a:r>
                <a:rPr lang="en-US" altLang="zh-CN" sz="2800" dirty="0">
                  <a:solidFill>
                    <a:srgbClr val="414455"/>
                  </a:solidFill>
                  <a:ea typeface="微软雅黑" panose="020B0503020204020204" pitchFamily="34" charset="-122"/>
                </a:rPr>
                <a:t>1</a:t>
              </a:r>
              <a:endParaRPr lang="zh-CN" altLang="en-US" sz="2800" dirty="0">
                <a:solidFill>
                  <a:srgbClr val="414455"/>
                </a:solidFill>
                <a:ea typeface="微软雅黑" panose="020B0503020204020204" pitchFamily="34" charset="-122"/>
              </a:endParaRPr>
            </a:p>
          </p:txBody>
        </p:sp>
        <p:cxnSp>
          <p:nvCxnSpPr>
            <p:cNvPr id="18" name="直接连接符 17"/>
            <p:cNvCxnSpPr/>
            <p:nvPr/>
          </p:nvCxnSpPr>
          <p:spPr>
            <a:xfrm flipH="1">
              <a:off x="3736631" y="2227402"/>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sp>
        <p:nvSpPr>
          <p:cNvPr id="23" name="文本框 24"/>
          <p:cNvSpPr txBox="1"/>
          <p:nvPr/>
        </p:nvSpPr>
        <p:spPr>
          <a:xfrm>
            <a:off x="3984044" y="2693876"/>
            <a:ext cx="1415772" cy="461665"/>
          </a:xfrm>
          <a:prstGeom prst="rect">
            <a:avLst/>
          </a:prstGeom>
          <a:noFill/>
        </p:spPr>
        <p:txBody>
          <a:bodyPr wrap="none" rtlCol="0">
            <a:spAutoFit/>
          </a:bodyPr>
          <a:lstStyle/>
          <a:p>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项目进程</a:t>
            </a:r>
          </a:p>
        </p:txBody>
      </p:sp>
      <p:grpSp>
        <p:nvGrpSpPr>
          <p:cNvPr id="37" name="组合 36"/>
          <p:cNvGrpSpPr/>
          <p:nvPr/>
        </p:nvGrpSpPr>
        <p:grpSpPr>
          <a:xfrm>
            <a:off x="3530409" y="2627150"/>
            <a:ext cx="452678" cy="523220"/>
            <a:chOff x="3530409" y="2627150"/>
            <a:chExt cx="452678" cy="523220"/>
          </a:xfrm>
        </p:grpSpPr>
        <p:sp>
          <p:nvSpPr>
            <p:cNvPr id="22" name="文本框 23"/>
            <p:cNvSpPr txBox="1"/>
            <p:nvPr/>
          </p:nvSpPr>
          <p:spPr>
            <a:xfrm>
              <a:off x="3530409" y="2627150"/>
              <a:ext cx="367408" cy="523220"/>
            </a:xfrm>
            <a:prstGeom prst="rect">
              <a:avLst/>
            </a:prstGeom>
            <a:noFill/>
          </p:spPr>
          <p:txBody>
            <a:bodyPr wrap="none" rtlCol="0">
              <a:spAutoFit/>
            </a:bodyPr>
            <a:lstStyle/>
            <a:p>
              <a:pPr algn="ctr"/>
              <a:r>
                <a:rPr lang="en-US" altLang="zh-CN" sz="2800" dirty="0">
                  <a:solidFill>
                    <a:srgbClr val="414455"/>
                  </a:solidFill>
                  <a:ea typeface="微软雅黑" panose="020B0503020204020204" pitchFamily="34" charset="-122"/>
                </a:rPr>
                <a:t>2</a:t>
              </a:r>
              <a:endParaRPr lang="zh-CN" altLang="en-US" sz="2800" dirty="0">
                <a:solidFill>
                  <a:srgbClr val="414455"/>
                </a:solidFill>
                <a:ea typeface="微软雅黑" panose="020B0503020204020204" pitchFamily="34" charset="-122"/>
              </a:endParaRPr>
            </a:p>
          </p:txBody>
        </p:sp>
        <p:cxnSp>
          <p:nvCxnSpPr>
            <p:cNvPr id="24" name="直接连接符 23"/>
            <p:cNvCxnSpPr/>
            <p:nvPr/>
          </p:nvCxnSpPr>
          <p:spPr>
            <a:xfrm flipH="1">
              <a:off x="3736631" y="2806784"/>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sp>
        <p:nvSpPr>
          <p:cNvPr id="29" name="文本框 30"/>
          <p:cNvSpPr txBox="1"/>
          <p:nvPr/>
        </p:nvSpPr>
        <p:spPr>
          <a:xfrm>
            <a:off x="3984044" y="3267619"/>
            <a:ext cx="1415772" cy="461665"/>
          </a:xfrm>
          <a:prstGeom prst="rect">
            <a:avLst/>
          </a:prstGeom>
          <a:noFill/>
        </p:spPr>
        <p:txBody>
          <a:bodyPr wrap="none" rtlCol="0">
            <a:spAutoFit/>
          </a:bodyPr>
          <a:lstStyle/>
          <a:p>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项目成果</a:t>
            </a:r>
          </a:p>
        </p:txBody>
      </p:sp>
      <p:grpSp>
        <p:nvGrpSpPr>
          <p:cNvPr id="39" name="组合 38"/>
          <p:cNvGrpSpPr/>
          <p:nvPr/>
        </p:nvGrpSpPr>
        <p:grpSpPr>
          <a:xfrm>
            <a:off x="3530409" y="3200893"/>
            <a:ext cx="452678" cy="523220"/>
            <a:chOff x="3530409" y="3200893"/>
            <a:chExt cx="452678" cy="523220"/>
          </a:xfrm>
        </p:grpSpPr>
        <p:sp>
          <p:nvSpPr>
            <p:cNvPr id="28" name="文本框 29"/>
            <p:cNvSpPr txBox="1"/>
            <p:nvPr/>
          </p:nvSpPr>
          <p:spPr>
            <a:xfrm>
              <a:off x="3530409" y="3200893"/>
              <a:ext cx="367408" cy="523220"/>
            </a:xfrm>
            <a:prstGeom prst="rect">
              <a:avLst/>
            </a:prstGeom>
            <a:noFill/>
          </p:spPr>
          <p:txBody>
            <a:bodyPr wrap="none" rtlCol="0">
              <a:spAutoFit/>
            </a:bodyPr>
            <a:lstStyle/>
            <a:p>
              <a:pPr algn="ctr"/>
              <a:r>
                <a:rPr lang="en-US" altLang="zh-CN" sz="2800" dirty="0">
                  <a:solidFill>
                    <a:srgbClr val="414455"/>
                  </a:solidFill>
                  <a:ea typeface="微软雅黑" panose="020B0503020204020204" pitchFamily="34" charset="-122"/>
                </a:rPr>
                <a:t>3</a:t>
              </a:r>
              <a:endParaRPr lang="zh-CN" altLang="en-US" sz="2800" dirty="0">
                <a:solidFill>
                  <a:srgbClr val="414455"/>
                </a:solidFill>
                <a:ea typeface="微软雅黑" panose="020B0503020204020204" pitchFamily="34" charset="-122"/>
              </a:endParaRPr>
            </a:p>
          </p:txBody>
        </p:sp>
        <p:cxnSp>
          <p:nvCxnSpPr>
            <p:cNvPr id="30" name="直接连接符 29"/>
            <p:cNvCxnSpPr/>
            <p:nvPr/>
          </p:nvCxnSpPr>
          <p:spPr>
            <a:xfrm flipH="1">
              <a:off x="3736631" y="3380527"/>
              <a:ext cx="246456" cy="246456"/>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grpSp>
      <p:cxnSp>
        <p:nvCxnSpPr>
          <p:cNvPr id="34" name="直接连接符 33"/>
          <p:cNvCxnSpPr/>
          <p:nvPr/>
        </p:nvCxnSpPr>
        <p:spPr>
          <a:xfrm>
            <a:off x="3278460" y="2139271"/>
            <a:ext cx="0" cy="1547234"/>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1" name="矩形 40"/>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2" name="图片 4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Tree>
  </p:cSld>
  <p:clrMapOvr>
    <a:masterClrMapping/>
  </p:clrMapOvr>
  <p:transition spd="slow">
    <p:push dir="u"/>
    <p:sndAc>
      <p:endSnd/>
    </p:sndAc>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750"/>
                                        <p:tgtEl>
                                          <p:spTgt spid="1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randombar(horizontal)">
                                      <p:cBhvr>
                                        <p:cTn id="10" dur="750"/>
                                        <p:tgtEl>
                                          <p:spTgt spid="14"/>
                                        </p:tgtEl>
                                      </p:cBhvr>
                                    </p:animEffect>
                                  </p:childTnLst>
                                </p:cTn>
                              </p:par>
                            </p:childTnLst>
                          </p:cTn>
                        </p:par>
                        <p:par>
                          <p:cTn id="11" fill="hold">
                            <p:stCondLst>
                              <p:cond delay="1000"/>
                            </p:stCondLst>
                            <p:childTnLst>
                              <p:par>
                                <p:cTn id="12" presetID="2" presetClass="entr" presetSubtype="1" fill="hold" nodeType="after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fill="hold"/>
                                        <p:tgtEl>
                                          <p:spTgt spid="34"/>
                                        </p:tgtEl>
                                        <p:attrNameLst>
                                          <p:attrName>ppt_x</p:attrName>
                                        </p:attrNameLst>
                                      </p:cBhvr>
                                      <p:tavLst>
                                        <p:tav tm="0">
                                          <p:val>
                                            <p:strVal val="#ppt_x"/>
                                          </p:val>
                                        </p:tav>
                                        <p:tav tm="100000">
                                          <p:val>
                                            <p:strVal val="#ppt_x"/>
                                          </p:val>
                                        </p:tav>
                                      </p:tavLst>
                                    </p:anim>
                                    <p:anim calcmode="lin" valueType="num">
                                      <p:cBhvr additive="base">
                                        <p:cTn id="15" dur="500" fill="hold"/>
                                        <p:tgtEl>
                                          <p:spTgt spid="34"/>
                                        </p:tgtEl>
                                        <p:attrNameLst>
                                          <p:attrName>ppt_y</p:attrName>
                                        </p:attrNameLst>
                                      </p:cBhvr>
                                      <p:tavLst>
                                        <p:tav tm="0">
                                          <p:val>
                                            <p:strVal val="0-#ppt_h/2"/>
                                          </p:val>
                                        </p:tav>
                                        <p:tav tm="100000">
                                          <p:val>
                                            <p:strVal val="#ppt_y"/>
                                          </p:val>
                                        </p:tav>
                                      </p:tavLst>
                                    </p:anim>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1000"/>
                                        <p:tgtEl>
                                          <p:spTgt spid="35"/>
                                        </p:tgtEl>
                                      </p:cBhvr>
                                    </p:animEffect>
                                  </p:childTnLst>
                                </p:cTn>
                              </p:par>
                              <p:par>
                                <p:cTn id="20" presetID="56" presetClass="path" presetSubtype="0" accel="50000" decel="50000" fill="hold" nodeType="withEffect">
                                  <p:stCondLst>
                                    <p:cond delay="0"/>
                                  </p:stCondLst>
                                  <p:childTnLst>
                                    <p:animMotion origin="layout" path="M -0.03737 0.04121 L -6.25E-7 -3.33333E-6 " pathEditMode="relative" rAng="0" ptsTypes="AA">
                                      <p:cBhvr>
                                        <p:cTn id="21" dur="700" fill="hold"/>
                                        <p:tgtEl>
                                          <p:spTgt spid="35"/>
                                        </p:tgtEl>
                                        <p:attrNameLst>
                                          <p:attrName>ppt_x</p:attrName>
                                          <p:attrName>ppt_y</p:attrName>
                                        </p:attrNameLst>
                                      </p:cBhvr>
                                      <p:rCtr x="1862" y="-2060"/>
                                    </p:animMotion>
                                  </p:childTnLst>
                                </p:cTn>
                              </p:par>
                              <p:par>
                                <p:cTn id="22" presetID="22" presetClass="entr" presetSubtype="8" fill="hold" grpId="0" nodeType="withEffect">
                                  <p:stCondLst>
                                    <p:cond delay="250"/>
                                  </p:stCondLst>
                                  <p:childTnLst>
                                    <p:set>
                                      <p:cBhvr>
                                        <p:cTn id="23" dur="1" fill="hold">
                                          <p:stCondLst>
                                            <p:cond delay="0"/>
                                          </p:stCondLst>
                                        </p:cTn>
                                        <p:tgtEl>
                                          <p:spTgt spid="17"/>
                                        </p:tgtEl>
                                        <p:attrNameLst>
                                          <p:attrName>style.visibility</p:attrName>
                                        </p:attrNameLst>
                                      </p:cBhvr>
                                      <p:to>
                                        <p:strVal val="visible"/>
                                      </p:to>
                                    </p:set>
                                    <p:animEffect transition="in" filter="wipe(left)">
                                      <p:cBhvr>
                                        <p:cTn id="24" dur="500"/>
                                        <p:tgtEl>
                                          <p:spTgt spid="17"/>
                                        </p:tgtEl>
                                      </p:cBhvr>
                                    </p:animEffect>
                                  </p:childTnLst>
                                </p:cTn>
                              </p:par>
                              <p:par>
                                <p:cTn id="25" presetID="10" presetClass="entr" presetSubtype="0" fill="hold" nodeType="withEffect">
                                  <p:stCondLst>
                                    <p:cond delay="25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childTnLst>
                                </p:cTn>
                              </p:par>
                              <p:par>
                                <p:cTn id="28" presetID="56" presetClass="path" presetSubtype="0" accel="50000" decel="50000" fill="hold" nodeType="withEffect">
                                  <p:stCondLst>
                                    <p:cond delay="250"/>
                                  </p:stCondLst>
                                  <p:childTnLst>
                                    <p:animMotion origin="layout" path="M -0.03737 0.0412 L -6.25E-7 2.96296E-6 " pathEditMode="relative" rAng="0" ptsTypes="AA">
                                      <p:cBhvr>
                                        <p:cTn id="29" dur="700" fill="hold"/>
                                        <p:tgtEl>
                                          <p:spTgt spid="37"/>
                                        </p:tgtEl>
                                        <p:attrNameLst>
                                          <p:attrName>ppt_x</p:attrName>
                                          <p:attrName>ppt_y</p:attrName>
                                        </p:attrNameLst>
                                      </p:cBhvr>
                                      <p:rCtr x="1862" y="-2060"/>
                                    </p:animMotion>
                                  </p:childTnLst>
                                </p:cTn>
                              </p:par>
                              <p:par>
                                <p:cTn id="30" presetID="22" presetClass="entr" presetSubtype="8" fill="hold" grpId="0" nodeType="withEffect">
                                  <p:stCondLst>
                                    <p:cond delay="500"/>
                                  </p:stCondLst>
                                  <p:childTnLst>
                                    <p:set>
                                      <p:cBhvr>
                                        <p:cTn id="31" dur="1" fill="hold">
                                          <p:stCondLst>
                                            <p:cond delay="0"/>
                                          </p:stCondLst>
                                        </p:cTn>
                                        <p:tgtEl>
                                          <p:spTgt spid="23"/>
                                        </p:tgtEl>
                                        <p:attrNameLst>
                                          <p:attrName>style.visibility</p:attrName>
                                        </p:attrNameLst>
                                      </p:cBhvr>
                                      <p:to>
                                        <p:strVal val="visible"/>
                                      </p:to>
                                    </p:set>
                                    <p:animEffect transition="in" filter="wipe(left)">
                                      <p:cBhvr>
                                        <p:cTn id="32" dur="500"/>
                                        <p:tgtEl>
                                          <p:spTgt spid="23"/>
                                        </p:tgtEl>
                                      </p:cBhvr>
                                    </p:animEffect>
                                  </p:childTnLst>
                                </p:cTn>
                              </p:par>
                              <p:par>
                                <p:cTn id="33" presetID="10" presetClass="entr" presetSubtype="0" fill="hold" nodeType="withEffect">
                                  <p:stCondLst>
                                    <p:cond delay="50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1000"/>
                                        <p:tgtEl>
                                          <p:spTgt spid="39"/>
                                        </p:tgtEl>
                                      </p:cBhvr>
                                    </p:animEffect>
                                  </p:childTnLst>
                                </p:cTn>
                              </p:par>
                              <p:par>
                                <p:cTn id="36" presetID="56" presetClass="path" presetSubtype="0" accel="50000" decel="50000" fill="hold" nodeType="withEffect">
                                  <p:stCondLst>
                                    <p:cond delay="500"/>
                                  </p:stCondLst>
                                  <p:childTnLst>
                                    <p:animMotion origin="layout" path="M -0.03737 0.0412 L -6.25E-7 -7.40741E-7 " pathEditMode="relative" rAng="0" ptsTypes="AA">
                                      <p:cBhvr>
                                        <p:cTn id="37" dur="700" fill="hold"/>
                                        <p:tgtEl>
                                          <p:spTgt spid="39"/>
                                        </p:tgtEl>
                                        <p:attrNameLst>
                                          <p:attrName>ppt_x</p:attrName>
                                          <p:attrName>ppt_y</p:attrName>
                                        </p:attrNameLst>
                                      </p:cBhvr>
                                      <p:rCtr x="1862" y="-2060"/>
                                    </p:animMotion>
                                  </p:childTnLst>
                                </p:cTn>
                              </p:par>
                              <p:par>
                                <p:cTn id="38" presetID="22" presetClass="entr" presetSubtype="8" fill="hold" grpId="0" nodeType="withEffect">
                                  <p:stCondLst>
                                    <p:cond delay="750"/>
                                  </p:stCondLst>
                                  <p:childTnLst>
                                    <p:set>
                                      <p:cBhvr>
                                        <p:cTn id="39" dur="1" fill="hold">
                                          <p:stCondLst>
                                            <p:cond delay="0"/>
                                          </p:stCondLst>
                                        </p:cTn>
                                        <p:tgtEl>
                                          <p:spTgt spid="29"/>
                                        </p:tgtEl>
                                        <p:attrNameLst>
                                          <p:attrName>style.visibility</p:attrName>
                                        </p:attrNameLst>
                                      </p:cBhvr>
                                      <p:to>
                                        <p:strVal val="visible"/>
                                      </p:to>
                                    </p:set>
                                    <p:animEffect transition="in" filter="wipe(left)">
                                      <p:cBhvr>
                                        <p:cTn id="4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7" grpId="0"/>
      <p:bldP spid="23" grpId="0"/>
      <p:bldP spid="2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350498"/>
            <a:ext cx="3228536"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3" name="文本框 2"/>
          <p:cNvSpPr txBox="1"/>
          <p:nvPr/>
        </p:nvSpPr>
        <p:spPr>
          <a:xfrm>
            <a:off x="1352697" y="1663625"/>
            <a:ext cx="1677383" cy="530915"/>
          </a:xfrm>
          <a:prstGeom prst="rect">
            <a:avLst/>
          </a:prstGeom>
          <a:noFill/>
        </p:spPr>
        <p:txBody>
          <a:bodyPr wrap="none" lIns="68580" tIns="34290" rIns="68580" bIns="34290" rtlCol="0">
            <a:spAutoFit/>
          </a:bodyPr>
          <a:lstStyle/>
          <a:p>
            <a:r>
              <a:rPr lang="zh-CN" altLang="en-US" sz="3000" b="1" dirty="0">
                <a:solidFill>
                  <a:schemeClr val="bg1"/>
                </a:solidFill>
                <a:latin typeface="微软雅黑" panose="020B0503020204020204" pitchFamily="34" charset="-122"/>
                <a:ea typeface="微软雅黑" panose="020B0503020204020204" pitchFamily="34" charset="-122"/>
              </a:rPr>
              <a:t>第一部分</a:t>
            </a:r>
          </a:p>
        </p:txBody>
      </p:sp>
      <p:sp>
        <p:nvSpPr>
          <p:cNvPr id="6" name="TextBox 24"/>
          <p:cNvSpPr txBox="1"/>
          <p:nvPr/>
        </p:nvSpPr>
        <p:spPr>
          <a:xfrm>
            <a:off x="3773160" y="2001711"/>
            <a:ext cx="1196481" cy="300082"/>
          </a:xfrm>
          <a:prstGeom prst="rect">
            <a:avLst/>
          </a:prstGeom>
          <a:noFill/>
        </p:spPr>
        <p:txBody>
          <a:bodyPr wrap="none" lIns="68580" tIns="34290" rIns="68580" bIns="34290" rtlCol="0">
            <a:spAutoFit/>
          </a:bodyPr>
          <a:lstStyle/>
          <a:p>
            <a:pPr marL="285750" indent="-285750">
              <a:buFont typeface="Wingdings" panose="05000000000000000000" pitchFamily="2" charset="2"/>
              <a:buChar char="ü"/>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选题理由</a:t>
            </a:r>
          </a:p>
        </p:txBody>
      </p:sp>
      <p:sp>
        <p:nvSpPr>
          <p:cNvPr id="7" name="TextBox 25"/>
          <p:cNvSpPr txBox="1"/>
          <p:nvPr/>
        </p:nvSpPr>
        <p:spPr>
          <a:xfrm>
            <a:off x="5288933" y="2001711"/>
            <a:ext cx="1196481" cy="300082"/>
          </a:xfrm>
          <a:prstGeom prst="rect">
            <a:avLst/>
          </a:prstGeom>
          <a:noFill/>
        </p:spPr>
        <p:txBody>
          <a:bodyPr wrap="none" lIns="68580" tIns="34290" rIns="68580" bIns="34290" rtlCol="0">
            <a:spAutoFit/>
          </a:bodyPr>
          <a:lstStyle/>
          <a:p>
            <a:pPr marL="285750" indent="-285750">
              <a:buFont typeface="Wingdings" panose="05000000000000000000" pitchFamily="2" charset="2"/>
              <a:buChar char="ü"/>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现状分析</a:t>
            </a:r>
          </a:p>
        </p:txBody>
      </p:sp>
      <p:grpSp>
        <p:nvGrpSpPr>
          <p:cNvPr id="12" name="组合 11"/>
          <p:cNvGrpSpPr/>
          <p:nvPr/>
        </p:nvGrpSpPr>
        <p:grpSpPr>
          <a:xfrm>
            <a:off x="3773160" y="1247148"/>
            <a:ext cx="3895184" cy="530915"/>
            <a:chOff x="3773160" y="1247148"/>
            <a:chExt cx="3895184" cy="530915"/>
          </a:xfrm>
        </p:grpSpPr>
        <p:sp>
          <p:nvSpPr>
            <p:cNvPr id="4" name="TextBox 4"/>
            <p:cNvSpPr txBox="1"/>
            <p:nvPr/>
          </p:nvSpPr>
          <p:spPr>
            <a:xfrm>
              <a:off x="3773160" y="1247148"/>
              <a:ext cx="2409955" cy="530915"/>
            </a:xfrm>
            <a:prstGeom prst="rect">
              <a:avLst/>
            </a:prstGeom>
            <a:noFill/>
          </p:spPr>
          <p:txBody>
            <a:bodyPr wrap="none" lIns="68580" tIns="34290" rIns="68580" bIns="34290" rtlCol="0">
              <a:spAutoFit/>
            </a:bodyPr>
            <a:lstStyle/>
            <a:p>
              <a:r>
                <a:rPr lang="en-US" altLang="zh-CN" sz="3000" dirty="0">
                  <a:solidFill>
                    <a:schemeClr val="accent1"/>
                  </a:solidFill>
                  <a:latin typeface="Impact" panose="020B0806030902050204" pitchFamily="34" charset="0"/>
                </a:rPr>
                <a:t>Project review</a:t>
              </a:r>
              <a:endParaRPr lang="zh-CN" altLang="en-US" sz="3000" dirty="0">
                <a:solidFill>
                  <a:schemeClr val="accent1"/>
                </a:solidFill>
                <a:latin typeface="Impact" panose="020B0806030902050204" pitchFamily="34" charset="0"/>
                <a:ea typeface="微软雅黑" panose="020B0503020204020204" pitchFamily="34" charset="-122"/>
                <a:cs typeface="Segoe UI Light" panose="020B0502040204020203" pitchFamily="34" charset="0"/>
              </a:endParaRPr>
            </a:p>
          </p:txBody>
        </p:sp>
        <p:sp>
          <p:nvSpPr>
            <p:cNvPr id="9" name="文本框 8"/>
            <p:cNvSpPr txBox="1"/>
            <p:nvPr/>
          </p:nvSpPr>
          <p:spPr>
            <a:xfrm>
              <a:off x="6298738" y="1293314"/>
              <a:ext cx="1369606" cy="438582"/>
            </a:xfrm>
            <a:prstGeom prst="rect">
              <a:avLst/>
            </a:prstGeom>
            <a:noFill/>
          </p:spPr>
          <p:txBody>
            <a:bodyPr wrap="none" lIns="68580" tIns="34290" rIns="68580" bIns="34290" rtlCol="0">
              <a:spAutoFit/>
            </a:bodyPr>
            <a:lstStyle/>
            <a:p>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项目背景</a:t>
              </a:r>
            </a:p>
          </p:txBody>
        </p:sp>
      </p:grpSp>
      <p:sp>
        <p:nvSpPr>
          <p:cNvPr id="10" name="矩形 9"/>
          <p:cNvSpPr/>
          <p:nvPr/>
        </p:nvSpPr>
        <p:spPr>
          <a:xfrm>
            <a:off x="3825914" y="2787774"/>
            <a:ext cx="5319000" cy="2004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3302392" y="1350498"/>
            <a:ext cx="305972"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Tree>
  </p:cSld>
  <p:clrMapOvr>
    <a:masterClrMapping/>
  </p:clrMapOvr>
  <p:transition spd="slow">
    <p:push dir="u"/>
    <p:sndAc>
      <p:endSnd/>
    </p:sndAc>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1"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400" fill="hold"/>
                                        <p:tgtEl>
                                          <p:spTgt spid="11"/>
                                        </p:tgtEl>
                                        <p:attrNameLst>
                                          <p:attrName>ppt_x</p:attrName>
                                        </p:attrNameLst>
                                      </p:cBhvr>
                                      <p:tavLst>
                                        <p:tav tm="0">
                                          <p:val>
                                            <p:strVal val="#ppt_x"/>
                                          </p:val>
                                        </p:tav>
                                        <p:tav tm="100000">
                                          <p:val>
                                            <p:strVal val="#ppt_x"/>
                                          </p:val>
                                        </p:tav>
                                      </p:tavLst>
                                    </p:anim>
                                    <p:anim calcmode="lin" valueType="num">
                                      <p:cBhvr additive="base">
                                        <p:cTn id="11" dur="400" fill="hold"/>
                                        <p:tgtEl>
                                          <p:spTgt spid="11"/>
                                        </p:tgtEl>
                                        <p:attrNameLst>
                                          <p:attrName>ppt_y</p:attrName>
                                        </p:attrNameLst>
                                      </p:cBhvr>
                                      <p:tavLst>
                                        <p:tav tm="0">
                                          <p:val>
                                            <p:strVal val="0-#ppt_h/2"/>
                                          </p:val>
                                        </p:tav>
                                        <p:tav tm="100000">
                                          <p:val>
                                            <p:strVal val="#ppt_y"/>
                                          </p:val>
                                        </p:tav>
                                      </p:tavLst>
                                    </p:anim>
                                  </p:childTnLst>
                                </p:cTn>
                              </p:par>
                            </p:childTnLst>
                          </p:cTn>
                        </p:par>
                        <p:par>
                          <p:cTn id="12" fill="hold">
                            <p:stCondLst>
                              <p:cond delay="700"/>
                            </p:stCondLst>
                            <p:childTnLst>
                              <p:par>
                                <p:cTn id="13" presetID="22" presetClass="entr" presetSubtype="8"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5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1700"/>
                            </p:stCondLst>
                            <p:childTnLst>
                              <p:par>
                                <p:cTn id="23" presetID="22" presetClass="entr" presetSubtype="8" fill="hold" grpId="0"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wipe(left)">
                                      <p:cBhvr>
                                        <p:cTn id="2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p:bldP spid="7" grpId="0"/>
      <p:bldP spid="10"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313209" y="2644490"/>
            <a:ext cx="1959186" cy="1871476"/>
            <a:chOff x="3065829" y="2668267"/>
            <a:chExt cx="1872107" cy="1761728"/>
          </a:xfrm>
        </p:grpSpPr>
        <p:sp>
          <p:nvSpPr>
            <p:cNvPr id="3" name="椭圆 2"/>
            <p:cNvSpPr/>
            <p:nvPr/>
          </p:nvSpPr>
          <p:spPr>
            <a:xfrm>
              <a:off x="3115072" y="2668267"/>
              <a:ext cx="1761728" cy="1761728"/>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442509" y="2761135"/>
              <a:ext cx="119507" cy="119507"/>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5" name="椭圆 4"/>
            <p:cNvSpPr/>
            <p:nvPr/>
          </p:nvSpPr>
          <p:spPr>
            <a:xfrm>
              <a:off x="3439209" y="2761135"/>
              <a:ext cx="119507" cy="119507"/>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6" name="椭圆 5"/>
            <p:cNvSpPr/>
            <p:nvPr/>
          </p:nvSpPr>
          <p:spPr>
            <a:xfrm>
              <a:off x="3065829" y="3492655"/>
              <a:ext cx="119507" cy="119507"/>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7" name="椭圆 6"/>
            <p:cNvSpPr/>
            <p:nvPr/>
          </p:nvSpPr>
          <p:spPr>
            <a:xfrm>
              <a:off x="4818429" y="3492655"/>
              <a:ext cx="119507" cy="119507"/>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8" name="椭圆 7"/>
            <p:cNvSpPr/>
            <p:nvPr/>
          </p:nvSpPr>
          <p:spPr>
            <a:xfrm>
              <a:off x="4442509" y="4224175"/>
              <a:ext cx="119507" cy="119507"/>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9" name="椭圆 8"/>
            <p:cNvSpPr/>
            <p:nvPr/>
          </p:nvSpPr>
          <p:spPr>
            <a:xfrm>
              <a:off x="3439209" y="4201315"/>
              <a:ext cx="119507" cy="119507"/>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grpSp>
          <p:nvGrpSpPr>
            <p:cNvPr id="10" name="组合 9"/>
            <p:cNvGrpSpPr/>
            <p:nvPr/>
          </p:nvGrpSpPr>
          <p:grpSpPr>
            <a:xfrm>
              <a:off x="3269293" y="2943616"/>
              <a:ext cx="1465545" cy="1202499"/>
              <a:chOff x="3269293" y="2943616"/>
              <a:chExt cx="1465545" cy="1202499"/>
            </a:xfrm>
          </p:grpSpPr>
          <p:sp>
            <p:nvSpPr>
              <p:cNvPr id="11" name="任意多边形 10"/>
              <p:cNvSpPr/>
              <p:nvPr/>
            </p:nvSpPr>
            <p:spPr>
              <a:xfrm>
                <a:off x="4008329" y="2956142"/>
                <a:ext cx="425885" cy="588724"/>
              </a:xfrm>
              <a:custGeom>
                <a:avLst/>
                <a:gdLst>
                  <a:gd name="connsiteX0" fmla="*/ 0 w 425885"/>
                  <a:gd name="connsiteY0" fmla="*/ 588724 h 588724"/>
                  <a:gd name="connsiteX1" fmla="*/ 425885 w 425885"/>
                  <a:gd name="connsiteY1" fmla="*/ 0 h 588724"/>
                </a:gdLst>
                <a:ahLst/>
                <a:cxnLst>
                  <a:cxn ang="0">
                    <a:pos x="connsiteX0" y="connsiteY0"/>
                  </a:cxn>
                  <a:cxn ang="0">
                    <a:pos x="connsiteX1" y="connsiteY1"/>
                  </a:cxn>
                </a:cxnLst>
                <a:rect l="l" t="t" r="r" b="b"/>
                <a:pathLst>
                  <a:path w="425885" h="588724">
                    <a:moveTo>
                      <a:pt x="0" y="588724"/>
                    </a:moveTo>
                    <a:lnTo>
                      <a:pt x="425885" y="0"/>
                    </a:lnTo>
                  </a:path>
                </a:pathLst>
              </a:custGeom>
              <a:noFill/>
              <a:ln w="38100">
                <a:solidFill>
                  <a:schemeClr val="accent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3995803" y="3544866"/>
                <a:ext cx="739035" cy="0"/>
              </a:xfrm>
              <a:custGeom>
                <a:avLst/>
                <a:gdLst>
                  <a:gd name="connsiteX0" fmla="*/ 0 w 739035"/>
                  <a:gd name="connsiteY0" fmla="*/ 0 h 0"/>
                  <a:gd name="connsiteX1" fmla="*/ 739035 w 739035"/>
                  <a:gd name="connsiteY1" fmla="*/ 0 h 0"/>
                </a:gdLst>
                <a:ahLst/>
                <a:cxnLst>
                  <a:cxn ang="0">
                    <a:pos x="connsiteX0" y="connsiteY0"/>
                  </a:cxn>
                  <a:cxn ang="0">
                    <a:pos x="connsiteX1" y="connsiteY1"/>
                  </a:cxn>
                </a:cxnLst>
                <a:rect l="l" t="t" r="r" b="b"/>
                <a:pathLst>
                  <a:path w="739035">
                    <a:moveTo>
                      <a:pt x="0" y="0"/>
                    </a:moveTo>
                    <a:lnTo>
                      <a:pt x="739035" y="0"/>
                    </a:lnTo>
                  </a:path>
                </a:pathLst>
              </a:custGeom>
              <a:noFill/>
              <a:ln w="38100">
                <a:solidFill>
                  <a:schemeClr val="accent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3594970" y="2943616"/>
                <a:ext cx="413359" cy="588724"/>
              </a:xfrm>
              <a:custGeom>
                <a:avLst/>
                <a:gdLst>
                  <a:gd name="connsiteX0" fmla="*/ 413359 w 413359"/>
                  <a:gd name="connsiteY0" fmla="*/ 588724 h 588724"/>
                  <a:gd name="connsiteX1" fmla="*/ 0 w 413359"/>
                  <a:gd name="connsiteY1" fmla="*/ 0 h 588724"/>
                </a:gdLst>
                <a:ahLst/>
                <a:cxnLst>
                  <a:cxn ang="0">
                    <a:pos x="connsiteX0" y="connsiteY0"/>
                  </a:cxn>
                  <a:cxn ang="0">
                    <a:pos x="connsiteX1" y="connsiteY1"/>
                  </a:cxn>
                </a:cxnLst>
                <a:rect l="l" t="t" r="r" b="b"/>
                <a:pathLst>
                  <a:path w="413359" h="588724">
                    <a:moveTo>
                      <a:pt x="413359" y="588724"/>
                    </a:moveTo>
                    <a:lnTo>
                      <a:pt x="0" y="0"/>
                    </a:lnTo>
                  </a:path>
                </a:pathLst>
              </a:custGeom>
              <a:noFill/>
              <a:ln w="38100">
                <a:solidFill>
                  <a:schemeClr val="accent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a:off x="3269293" y="3557392"/>
                <a:ext cx="726510" cy="0"/>
              </a:xfrm>
              <a:custGeom>
                <a:avLst/>
                <a:gdLst>
                  <a:gd name="connsiteX0" fmla="*/ 726510 w 726510"/>
                  <a:gd name="connsiteY0" fmla="*/ 0 h 0"/>
                  <a:gd name="connsiteX1" fmla="*/ 0 w 726510"/>
                  <a:gd name="connsiteY1" fmla="*/ 0 h 0"/>
                </a:gdLst>
                <a:ahLst/>
                <a:cxnLst>
                  <a:cxn ang="0">
                    <a:pos x="connsiteX0" y="connsiteY0"/>
                  </a:cxn>
                  <a:cxn ang="0">
                    <a:pos x="connsiteX1" y="connsiteY1"/>
                  </a:cxn>
                </a:cxnLst>
                <a:rect l="l" t="t" r="r" b="b"/>
                <a:pathLst>
                  <a:path w="726510">
                    <a:moveTo>
                      <a:pt x="726510" y="0"/>
                    </a:moveTo>
                    <a:lnTo>
                      <a:pt x="0" y="0"/>
                    </a:lnTo>
                  </a:path>
                </a:pathLst>
              </a:custGeom>
              <a:noFill/>
              <a:ln w="38100">
                <a:solidFill>
                  <a:schemeClr val="accent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3582444" y="3569918"/>
                <a:ext cx="425885" cy="576197"/>
              </a:xfrm>
              <a:custGeom>
                <a:avLst/>
                <a:gdLst>
                  <a:gd name="connsiteX0" fmla="*/ 425885 w 425885"/>
                  <a:gd name="connsiteY0" fmla="*/ 0 h 576197"/>
                  <a:gd name="connsiteX1" fmla="*/ 0 w 425885"/>
                  <a:gd name="connsiteY1" fmla="*/ 576197 h 576197"/>
                </a:gdLst>
                <a:ahLst/>
                <a:cxnLst>
                  <a:cxn ang="0">
                    <a:pos x="connsiteX0" y="connsiteY0"/>
                  </a:cxn>
                  <a:cxn ang="0">
                    <a:pos x="connsiteX1" y="connsiteY1"/>
                  </a:cxn>
                </a:cxnLst>
                <a:rect l="l" t="t" r="r" b="b"/>
                <a:pathLst>
                  <a:path w="425885" h="576197">
                    <a:moveTo>
                      <a:pt x="425885" y="0"/>
                    </a:moveTo>
                    <a:lnTo>
                      <a:pt x="0" y="576197"/>
                    </a:lnTo>
                  </a:path>
                </a:pathLst>
              </a:custGeom>
              <a:noFill/>
              <a:ln w="38100">
                <a:solidFill>
                  <a:schemeClr val="accent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4020855" y="3569918"/>
                <a:ext cx="388307" cy="576197"/>
              </a:xfrm>
              <a:custGeom>
                <a:avLst/>
                <a:gdLst>
                  <a:gd name="connsiteX0" fmla="*/ 0 w 388307"/>
                  <a:gd name="connsiteY0" fmla="*/ 0 h 576197"/>
                  <a:gd name="connsiteX1" fmla="*/ 388307 w 388307"/>
                  <a:gd name="connsiteY1" fmla="*/ 576197 h 576197"/>
                </a:gdLst>
                <a:ahLst/>
                <a:cxnLst>
                  <a:cxn ang="0">
                    <a:pos x="connsiteX0" y="connsiteY0"/>
                  </a:cxn>
                  <a:cxn ang="0">
                    <a:pos x="connsiteX1" y="connsiteY1"/>
                  </a:cxn>
                </a:cxnLst>
                <a:rect l="l" t="t" r="r" b="b"/>
                <a:pathLst>
                  <a:path w="388307" h="576197">
                    <a:moveTo>
                      <a:pt x="0" y="0"/>
                    </a:moveTo>
                    <a:lnTo>
                      <a:pt x="388307" y="576197"/>
                    </a:lnTo>
                  </a:path>
                </a:pathLst>
              </a:custGeom>
              <a:noFill/>
              <a:ln w="38100">
                <a:solidFill>
                  <a:schemeClr val="accent1"/>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7" name="组合 16"/>
          <p:cNvGrpSpPr/>
          <p:nvPr/>
        </p:nvGrpSpPr>
        <p:grpSpPr>
          <a:xfrm>
            <a:off x="827584" y="934658"/>
            <a:ext cx="7495412" cy="749732"/>
            <a:chOff x="2954339" y="1279908"/>
            <a:chExt cx="7162269" cy="705767"/>
          </a:xfrm>
        </p:grpSpPr>
        <p:sp>
          <p:nvSpPr>
            <p:cNvPr id="18" name="矩形 17"/>
            <p:cNvSpPr>
              <a:spLocks noChangeArrowheads="1"/>
            </p:cNvSpPr>
            <p:nvPr/>
          </p:nvSpPr>
          <p:spPr bwMode="auto">
            <a:xfrm>
              <a:off x="2954339" y="1694800"/>
              <a:ext cx="7162269" cy="2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endParaRPr lang="en-US" altLang="zh-CN" sz="1200" dirty="0">
                <a:solidFill>
                  <a:sysClr val="windowText" lastClr="000000"/>
                </a:solidFill>
                <a:latin typeface="微软雅黑" panose="020B0503020204020204" pitchFamily="34" charset="-122"/>
                <a:ea typeface="微软雅黑" panose="020B0503020204020204" pitchFamily="34" charset="-122"/>
              </a:endParaRPr>
            </a:p>
          </p:txBody>
        </p:sp>
        <p:sp>
          <p:nvSpPr>
            <p:cNvPr id="19" name="矩形 18"/>
            <p:cNvSpPr/>
            <p:nvPr/>
          </p:nvSpPr>
          <p:spPr>
            <a:xfrm>
              <a:off x="2963100" y="1279908"/>
              <a:ext cx="1279322" cy="347674"/>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选题背景：</a:t>
              </a:r>
            </a:p>
          </p:txBody>
        </p:sp>
      </p:grpSp>
      <p:grpSp>
        <p:nvGrpSpPr>
          <p:cNvPr id="20" name="组合 19"/>
          <p:cNvGrpSpPr/>
          <p:nvPr/>
        </p:nvGrpSpPr>
        <p:grpSpPr>
          <a:xfrm>
            <a:off x="3796755" y="3083018"/>
            <a:ext cx="979646" cy="994420"/>
            <a:chOff x="3254772" y="2872916"/>
            <a:chExt cx="936104" cy="936104"/>
          </a:xfrm>
        </p:grpSpPr>
        <p:sp>
          <p:nvSpPr>
            <p:cNvPr id="21" name="椭圆 20"/>
            <p:cNvSpPr/>
            <p:nvPr/>
          </p:nvSpPr>
          <p:spPr>
            <a:xfrm>
              <a:off x="3254772" y="2872916"/>
              <a:ext cx="936104" cy="9361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2" name="矩形 21"/>
            <p:cNvSpPr/>
            <p:nvPr/>
          </p:nvSpPr>
          <p:spPr>
            <a:xfrm>
              <a:off x="3469765" y="3187079"/>
              <a:ext cx="599223" cy="304214"/>
            </a:xfrm>
            <a:prstGeom prst="rect">
              <a:avLst/>
            </a:prstGeom>
          </p:spPr>
          <p:txBody>
            <a:bodyPr wrap="none">
              <a:spAutoFit/>
            </a:bodyPr>
            <a:lstStyle/>
            <a:p>
              <a:r>
                <a:rPr lang="zh-CN" altLang="en-US" sz="1500" dirty="0">
                  <a:solidFill>
                    <a:schemeClr val="bg1"/>
                  </a:solidFill>
                  <a:latin typeface="微软雅黑" panose="020B0503020204020204" pitchFamily="34" charset="-122"/>
                  <a:ea typeface="微软雅黑" panose="020B0503020204020204" pitchFamily="34" charset="-122"/>
                </a:rPr>
                <a:t>应用</a:t>
              </a:r>
              <a:r>
                <a:rPr lang="en-US" altLang="zh-CN" sz="1500" dirty="0">
                  <a:solidFill>
                    <a:schemeClr val="bg1"/>
                  </a:solidFill>
                  <a:latin typeface="微软雅黑" panose="020B0503020204020204" pitchFamily="34" charset="-122"/>
                  <a:ea typeface="微软雅黑" panose="020B0503020204020204" pitchFamily="34" charset="-122"/>
                </a:rPr>
                <a:t> </a:t>
              </a:r>
              <a:endParaRPr lang="zh-CN" altLang="en-US" sz="1500" dirty="0">
                <a:solidFill>
                  <a:schemeClr val="bg1"/>
                </a:solidFill>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5479033" y="2954105"/>
            <a:ext cx="3664967" cy="797118"/>
            <a:chOff x="789143" y="3395591"/>
            <a:chExt cx="3502072" cy="750373"/>
          </a:xfrm>
        </p:grpSpPr>
        <p:sp>
          <p:nvSpPr>
            <p:cNvPr id="24" name="TextBox 23"/>
            <p:cNvSpPr txBox="1"/>
            <p:nvPr/>
          </p:nvSpPr>
          <p:spPr>
            <a:xfrm>
              <a:off x="789143" y="3395591"/>
              <a:ext cx="1646943" cy="434592"/>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特殊功能：</a:t>
              </a:r>
            </a:p>
          </p:txBody>
        </p:sp>
        <p:sp>
          <p:nvSpPr>
            <p:cNvPr id="25" name="矩形 24"/>
            <p:cNvSpPr/>
            <p:nvPr/>
          </p:nvSpPr>
          <p:spPr>
            <a:xfrm>
              <a:off x="812496" y="3800585"/>
              <a:ext cx="3478719" cy="345379"/>
            </a:xfrm>
            <a:prstGeom prst="rect">
              <a:avLst/>
            </a:prstGeom>
          </p:spPr>
          <p:txBody>
            <a:bodyPr wrap="square">
              <a:spAutoFit/>
            </a:bodyPr>
            <a:lstStyle/>
            <a:p>
              <a:pPr algn="r">
                <a:lnSpc>
                  <a:spcPts val="2105"/>
                </a:lnSpc>
              </a:pPr>
              <a:r>
                <a:rPr lang="zh-CN" altLang="en-US" sz="2400" dirty="0">
                  <a:solidFill>
                    <a:schemeClr val="tx1">
                      <a:lumMod val="75000"/>
                      <a:lumOff val="25000"/>
                    </a:schemeClr>
                  </a:solidFill>
                  <a:latin typeface="Arial" panose="020B0604020202020204" pitchFamily="34" charset="0"/>
                </a:rPr>
                <a:t>夜间助眠音乐的自动关停</a:t>
              </a:r>
              <a:endParaRPr lang="en-US" altLang="zh-CN" sz="2400" dirty="0">
                <a:solidFill>
                  <a:schemeClr val="tx1">
                    <a:lumMod val="75000"/>
                    <a:lumOff val="25000"/>
                  </a:schemeClr>
                </a:solidFill>
                <a:latin typeface="Arial" panose="020B0604020202020204" pitchFamily="34" charset="0"/>
              </a:endParaRPr>
            </a:p>
          </p:txBody>
        </p:sp>
      </p:grpSp>
      <p:grpSp>
        <p:nvGrpSpPr>
          <p:cNvPr id="26" name="组合 25"/>
          <p:cNvGrpSpPr/>
          <p:nvPr/>
        </p:nvGrpSpPr>
        <p:grpSpPr>
          <a:xfrm>
            <a:off x="954769" y="2917513"/>
            <a:ext cx="2357700" cy="830997"/>
            <a:chOff x="812496" y="3361150"/>
            <a:chExt cx="2252909" cy="782266"/>
          </a:xfrm>
        </p:grpSpPr>
        <p:sp>
          <p:nvSpPr>
            <p:cNvPr id="27" name="TextBox 26"/>
            <p:cNvSpPr txBox="1"/>
            <p:nvPr/>
          </p:nvSpPr>
          <p:spPr>
            <a:xfrm>
              <a:off x="830267" y="3361150"/>
              <a:ext cx="2235138" cy="782266"/>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特殊目标人群：</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语言障碍患者</a:t>
              </a:r>
            </a:p>
          </p:txBody>
        </p:sp>
        <p:sp>
          <p:nvSpPr>
            <p:cNvPr id="28" name="矩形 27"/>
            <p:cNvSpPr/>
            <p:nvPr/>
          </p:nvSpPr>
          <p:spPr>
            <a:xfrm>
              <a:off x="812496" y="3800585"/>
              <a:ext cx="1962612" cy="310070"/>
            </a:xfrm>
            <a:prstGeom prst="rect">
              <a:avLst/>
            </a:prstGeom>
          </p:spPr>
          <p:txBody>
            <a:bodyPr wrap="square">
              <a:spAutoFit/>
            </a:bodyPr>
            <a:lstStyle/>
            <a:p>
              <a:pPr algn="r">
                <a:lnSpc>
                  <a:spcPts val="2105"/>
                </a:lnSpc>
              </a:pPr>
              <a:endParaRPr lang="en-US" altLang="zh-CN" sz="1200" dirty="0">
                <a:solidFill>
                  <a:schemeClr val="tx1">
                    <a:lumMod val="75000"/>
                    <a:lumOff val="25000"/>
                  </a:schemeClr>
                </a:solidFill>
                <a:latin typeface="Arial" panose="020B0604020202020204" pitchFamily="34" charset="0"/>
              </a:endParaRPr>
            </a:p>
          </p:txBody>
        </p:sp>
      </p:grpSp>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3108343" y="467116"/>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45" name="文本框 44">
            <a:extLst>
              <a:ext uri="{FF2B5EF4-FFF2-40B4-BE49-F238E27FC236}">
                <a16:creationId xmlns:a16="http://schemas.microsoft.com/office/drawing/2014/main" id="{C706F117-26EC-4CB2-993B-30B83355E3AE}"/>
              </a:ext>
            </a:extLst>
          </p:cNvPr>
          <p:cNvSpPr txBox="1"/>
          <p:nvPr/>
        </p:nvSpPr>
        <p:spPr>
          <a:xfrm>
            <a:off x="899592" y="1278447"/>
            <a:ext cx="5958408" cy="923330"/>
          </a:xfrm>
          <a:prstGeom prst="rect">
            <a:avLst/>
          </a:prstGeom>
          <a:noFill/>
        </p:spPr>
        <p:txBody>
          <a:bodyPr wrap="square">
            <a:spAutoFit/>
          </a:bodyPr>
          <a:lstStyle/>
          <a:p>
            <a:r>
              <a:rPr lang="zh-CN" altLang="en-US" dirty="0"/>
              <a:t>目前音乐盒大多数为声控播放，可用手势控制的音乐播放器必须要在联网的电脑上进行播放，因而一种可移动的中小型手势控制音乐播放盒有其独特的市场竞争价值。</a:t>
            </a:r>
          </a:p>
        </p:txBody>
      </p:sp>
    </p:spTree>
  </p:cSld>
  <p:clrMapOvr>
    <a:masterClrMapping/>
  </p:clrMapOvr>
  <p:transition spd="slow">
    <p:push dir="u"/>
    <p:sndAc>
      <p:endSnd/>
    </p:sndAc>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strips(downRight)">
                                      <p:cBhvr>
                                        <p:cTn id="7" dur="1000"/>
                                        <p:tgtEl>
                                          <p:spTgt spid="17"/>
                                        </p:tgtEl>
                                      </p:cBhvr>
                                    </p:animEffect>
                                  </p:childTnLst>
                                </p:cTn>
                              </p:par>
                              <p:par>
                                <p:cTn id="8" presetID="49" presetClass="entr" presetSubtype="0" decel="100000" fill="hold" nodeType="withEffect">
                                  <p:stCondLst>
                                    <p:cond delay="1000"/>
                                  </p:stCondLst>
                                  <p:childTnLst>
                                    <p:set>
                                      <p:cBhvr>
                                        <p:cTn id="9" dur="1" fill="hold">
                                          <p:stCondLst>
                                            <p:cond delay="0"/>
                                          </p:stCondLst>
                                        </p:cTn>
                                        <p:tgtEl>
                                          <p:spTgt spid="2"/>
                                        </p:tgtEl>
                                        <p:attrNameLst>
                                          <p:attrName>style.visibility</p:attrName>
                                        </p:attrNameLst>
                                      </p:cBhvr>
                                      <p:to>
                                        <p:strVal val="visible"/>
                                      </p:to>
                                    </p:set>
                                    <p:anim calcmode="lin" valueType="num">
                                      <p:cBhvr>
                                        <p:cTn id="10" dur="1000" fill="hold"/>
                                        <p:tgtEl>
                                          <p:spTgt spid="2"/>
                                        </p:tgtEl>
                                        <p:attrNameLst>
                                          <p:attrName>ppt_w</p:attrName>
                                        </p:attrNameLst>
                                      </p:cBhvr>
                                      <p:tavLst>
                                        <p:tav tm="0">
                                          <p:val>
                                            <p:fltVal val="0"/>
                                          </p:val>
                                        </p:tav>
                                        <p:tav tm="100000">
                                          <p:val>
                                            <p:strVal val="#ppt_w"/>
                                          </p:val>
                                        </p:tav>
                                      </p:tavLst>
                                    </p:anim>
                                    <p:anim calcmode="lin" valueType="num">
                                      <p:cBhvr>
                                        <p:cTn id="11" dur="1000" fill="hold"/>
                                        <p:tgtEl>
                                          <p:spTgt spid="2"/>
                                        </p:tgtEl>
                                        <p:attrNameLst>
                                          <p:attrName>ppt_h</p:attrName>
                                        </p:attrNameLst>
                                      </p:cBhvr>
                                      <p:tavLst>
                                        <p:tav tm="0">
                                          <p:val>
                                            <p:fltVal val="0"/>
                                          </p:val>
                                        </p:tav>
                                        <p:tav tm="100000">
                                          <p:val>
                                            <p:strVal val="#ppt_h"/>
                                          </p:val>
                                        </p:tav>
                                      </p:tavLst>
                                    </p:anim>
                                    <p:anim calcmode="lin" valueType="num">
                                      <p:cBhvr>
                                        <p:cTn id="12" dur="1000" fill="hold"/>
                                        <p:tgtEl>
                                          <p:spTgt spid="2"/>
                                        </p:tgtEl>
                                        <p:attrNameLst>
                                          <p:attrName>style.rotation</p:attrName>
                                        </p:attrNameLst>
                                      </p:cBhvr>
                                      <p:tavLst>
                                        <p:tav tm="0">
                                          <p:val>
                                            <p:fltVal val="360"/>
                                          </p:val>
                                        </p:tav>
                                        <p:tav tm="100000">
                                          <p:val>
                                            <p:fltVal val="0"/>
                                          </p:val>
                                        </p:tav>
                                      </p:tavLst>
                                    </p:anim>
                                    <p:animEffect transition="in" filter="fade">
                                      <p:cBhvr>
                                        <p:cTn id="13" dur="1000"/>
                                        <p:tgtEl>
                                          <p:spTgt spid="2"/>
                                        </p:tgtEl>
                                      </p:cBhvr>
                                    </p:animEffect>
                                  </p:childTnLst>
                                </p:cTn>
                              </p:par>
                              <p:par>
                                <p:cTn id="14" presetID="49" presetClass="entr" presetSubtype="0" decel="100000" fill="hold" nodeType="withEffect">
                                  <p:stCondLst>
                                    <p:cond delay="1100"/>
                                  </p:stCondLst>
                                  <p:childTnLst>
                                    <p:set>
                                      <p:cBhvr>
                                        <p:cTn id="15" dur="1" fill="hold">
                                          <p:stCondLst>
                                            <p:cond delay="0"/>
                                          </p:stCondLst>
                                        </p:cTn>
                                        <p:tgtEl>
                                          <p:spTgt spid="20"/>
                                        </p:tgtEl>
                                        <p:attrNameLst>
                                          <p:attrName>style.visibility</p:attrName>
                                        </p:attrNameLst>
                                      </p:cBhvr>
                                      <p:to>
                                        <p:strVal val="visible"/>
                                      </p:to>
                                    </p:set>
                                    <p:anim calcmode="lin" valueType="num">
                                      <p:cBhvr>
                                        <p:cTn id="16" dur="1000" fill="hold"/>
                                        <p:tgtEl>
                                          <p:spTgt spid="20"/>
                                        </p:tgtEl>
                                        <p:attrNameLst>
                                          <p:attrName>ppt_w</p:attrName>
                                        </p:attrNameLst>
                                      </p:cBhvr>
                                      <p:tavLst>
                                        <p:tav tm="0">
                                          <p:val>
                                            <p:fltVal val="0"/>
                                          </p:val>
                                        </p:tav>
                                        <p:tav tm="100000">
                                          <p:val>
                                            <p:strVal val="#ppt_w"/>
                                          </p:val>
                                        </p:tav>
                                      </p:tavLst>
                                    </p:anim>
                                    <p:anim calcmode="lin" valueType="num">
                                      <p:cBhvr>
                                        <p:cTn id="17" dur="1000" fill="hold"/>
                                        <p:tgtEl>
                                          <p:spTgt spid="20"/>
                                        </p:tgtEl>
                                        <p:attrNameLst>
                                          <p:attrName>ppt_h</p:attrName>
                                        </p:attrNameLst>
                                      </p:cBhvr>
                                      <p:tavLst>
                                        <p:tav tm="0">
                                          <p:val>
                                            <p:fltVal val="0"/>
                                          </p:val>
                                        </p:tav>
                                        <p:tav tm="100000">
                                          <p:val>
                                            <p:strVal val="#ppt_h"/>
                                          </p:val>
                                        </p:tav>
                                      </p:tavLst>
                                    </p:anim>
                                    <p:anim calcmode="lin" valueType="num">
                                      <p:cBhvr>
                                        <p:cTn id="18" dur="1000" fill="hold"/>
                                        <p:tgtEl>
                                          <p:spTgt spid="20"/>
                                        </p:tgtEl>
                                        <p:attrNameLst>
                                          <p:attrName>style.rotation</p:attrName>
                                        </p:attrNameLst>
                                      </p:cBhvr>
                                      <p:tavLst>
                                        <p:tav tm="0">
                                          <p:val>
                                            <p:fltVal val="360"/>
                                          </p:val>
                                        </p:tav>
                                        <p:tav tm="100000">
                                          <p:val>
                                            <p:fltVal val="0"/>
                                          </p:val>
                                        </p:tav>
                                      </p:tavLst>
                                    </p:anim>
                                    <p:animEffect transition="in" filter="fade">
                                      <p:cBhvr>
                                        <p:cTn id="19" dur="1000"/>
                                        <p:tgtEl>
                                          <p:spTgt spid="20"/>
                                        </p:tgtEl>
                                      </p:cBhvr>
                                    </p:animEffect>
                                  </p:childTnLst>
                                </p:cTn>
                              </p:par>
                              <p:par>
                                <p:cTn id="20" presetID="22" presetClass="entr" presetSubtype="2" fill="hold" nodeType="withEffect">
                                  <p:stCondLst>
                                    <p:cond delay="2000"/>
                                  </p:stCondLst>
                                  <p:childTnLst>
                                    <p:set>
                                      <p:cBhvr>
                                        <p:cTn id="21" dur="1" fill="hold">
                                          <p:stCondLst>
                                            <p:cond delay="0"/>
                                          </p:stCondLst>
                                        </p:cTn>
                                        <p:tgtEl>
                                          <p:spTgt spid="26"/>
                                        </p:tgtEl>
                                        <p:attrNameLst>
                                          <p:attrName>style.visibility</p:attrName>
                                        </p:attrNameLst>
                                      </p:cBhvr>
                                      <p:to>
                                        <p:strVal val="visible"/>
                                      </p:to>
                                    </p:set>
                                    <p:animEffect transition="in" filter="wipe(right)">
                                      <p:cBhvr>
                                        <p:cTn id="22" dur="500"/>
                                        <p:tgtEl>
                                          <p:spTgt spid="26"/>
                                        </p:tgtEl>
                                      </p:cBhvr>
                                    </p:animEffect>
                                  </p:childTnLst>
                                </p:cTn>
                              </p:par>
                              <p:par>
                                <p:cTn id="23" presetID="22" presetClass="entr" presetSubtype="8" fill="hold" nodeType="withEffect">
                                  <p:stCondLst>
                                    <p:cond delay="2000"/>
                                  </p:stCondLst>
                                  <p:childTnLst>
                                    <p:set>
                                      <p:cBhvr>
                                        <p:cTn id="24" dur="1" fill="hold">
                                          <p:stCondLst>
                                            <p:cond delay="0"/>
                                          </p:stCondLst>
                                        </p:cTn>
                                        <p:tgtEl>
                                          <p:spTgt spid="23"/>
                                        </p:tgtEl>
                                        <p:attrNameLst>
                                          <p:attrName>style.visibility</p:attrName>
                                        </p:attrNameLst>
                                      </p:cBhvr>
                                      <p:to>
                                        <p:strVal val="visible"/>
                                      </p:to>
                                    </p:set>
                                    <p:animEffect transition="in" filter="wipe(left)">
                                      <p:cBhvr>
                                        <p:cTn id="2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827584" y="934658"/>
            <a:ext cx="8503801" cy="749732"/>
            <a:chOff x="2954339" y="1279908"/>
            <a:chExt cx="8125839" cy="705767"/>
          </a:xfrm>
        </p:grpSpPr>
        <p:sp>
          <p:nvSpPr>
            <p:cNvPr id="18" name="矩形 17"/>
            <p:cNvSpPr>
              <a:spLocks noChangeArrowheads="1"/>
            </p:cNvSpPr>
            <p:nvPr/>
          </p:nvSpPr>
          <p:spPr bwMode="auto">
            <a:xfrm>
              <a:off x="2954339" y="1694800"/>
              <a:ext cx="7162269" cy="2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endParaRPr lang="en-US" altLang="zh-CN" sz="1200" dirty="0">
                <a:solidFill>
                  <a:sysClr val="windowText" lastClr="000000"/>
                </a:solidFill>
                <a:latin typeface="微软雅黑" panose="020B0503020204020204" pitchFamily="34" charset="-122"/>
                <a:ea typeface="微软雅黑" panose="020B0503020204020204" pitchFamily="34" charset="-122"/>
              </a:endParaRPr>
            </a:p>
          </p:txBody>
        </p:sp>
        <p:sp>
          <p:nvSpPr>
            <p:cNvPr id="19" name="矩形 18"/>
            <p:cNvSpPr/>
            <p:nvPr/>
          </p:nvSpPr>
          <p:spPr>
            <a:xfrm>
              <a:off x="2963100" y="1279908"/>
              <a:ext cx="8117078" cy="608430"/>
            </a:xfrm>
            <a:prstGeom prst="rect">
              <a:avLst/>
            </a:prstGeom>
          </p:spPr>
          <p:txBody>
            <a:bodyPr wrap="none">
              <a:spAutoFit/>
            </a:bodyPr>
            <a:lstStyle/>
            <a:p>
              <a:r>
                <a:rPr lang="zh-CN" altLang="en-US" dirty="0">
                  <a:latin typeface="微软雅黑" panose="020B0503020204020204" pitchFamily="34" charset="-122"/>
                  <a:ea typeface="微软雅黑" panose="020B0503020204020204" pitchFamily="34" charset="-122"/>
                </a:rPr>
                <a:t>现状分析：根据前期对国内外在我们这个项目的技术探究以及本学期学到的知识，</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我们认为本项目具备足够的理论基础。</a:t>
              </a:r>
            </a:p>
          </p:txBody>
        </p:sp>
      </p:grpSp>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3108343" y="467116"/>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grpSp>
        <p:nvGrpSpPr>
          <p:cNvPr id="41" name="组合 40">
            <a:extLst>
              <a:ext uri="{FF2B5EF4-FFF2-40B4-BE49-F238E27FC236}">
                <a16:creationId xmlns:a16="http://schemas.microsoft.com/office/drawing/2014/main" id="{DE1C9DD5-139D-4D99-AC06-060A9B8D8C40}"/>
              </a:ext>
            </a:extLst>
          </p:cNvPr>
          <p:cNvGrpSpPr/>
          <p:nvPr/>
        </p:nvGrpSpPr>
        <p:grpSpPr>
          <a:xfrm>
            <a:off x="755576" y="2119488"/>
            <a:ext cx="2152196" cy="2252462"/>
            <a:chOff x="973148" y="1379560"/>
            <a:chExt cx="2152196" cy="2252462"/>
          </a:xfrm>
        </p:grpSpPr>
        <p:sp>
          <p:nvSpPr>
            <p:cNvPr id="42" name="MH_Other_1">
              <a:extLst>
                <a:ext uri="{FF2B5EF4-FFF2-40B4-BE49-F238E27FC236}">
                  <a16:creationId xmlns:a16="http://schemas.microsoft.com/office/drawing/2014/main" id="{C92336C5-3A28-4429-86DE-7ED9ABE0A478}"/>
                </a:ext>
              </a:extLst>
            </p:cNvPr>
            <p:cNvSpPr/>
            <p:nvPr>
              <p:custDataLst>
                <p:tags r:id="rId7"/>
              </p:custDataLst>
            </p:nvPr>
          </p:nvSpPr>
          <p:spPr>
            <a:xfrm>
              <a:off x="1052231" y="1561734"/>
              <a:ext cx="1967197" cy="1972846"/>
            </a:xfrm>
            <a:custGeom>
              <a:avLst/>
              <a:gdLst>
                <a:gd name="connsiteX0" fmla="*/ 0 w 8242300"/>
                <a:gd name="connsiteY0" fmla="*/ 927100 h 8267700"/>
                <a:gd name="connsiteX1" fmla="*/ 787400 w 8242300"/>
                <a:gd name="connsiteY1" fmla="*/ 8267700 h 8267700"/>
                <a:gd name="connsiteX2" fmla="*/ 8242300 w 8242300"/>
                <a:gd name="connsiteY2" fmla="*/ 7200900 h 8267700"/>
                <a:gd name="connsiteX3" fmla="*/ 7251700 w 8242300"/>
                <a:gd name="connsiteY3" fmla="*/ 0 h 8267700"/>
                <a:gd name="connsiteX4" fmla="*/ 0 w 8242300"/>
                <a:gd name="connsiteY4" fmla="*/ 927100 h 8267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2300" h="8267700">
                  <a:moveTo>
                    <a:pt x="0" y="927100"/>
                  </a:moveTo>
                  <a:lnTo>
                    <a:pt x="787400" y="8267700"/>
                  </a:lnTo>
                  <a:lnTo>
                    <a:pt x="8242300" y="7200900"/>
                  </a:lnTo>
                  <a:lnTo>
                    <a:pt x="7251700" y="0"/>
                  </a:lnTo>
                  <a:lnTo>
                    <a:pt x="0" y="92710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975">
                <a:solidFill>
                  <a:schemeClr val="tx1"/>
                </a:solidFill>
              </a:endParaRPr>
            </a:p>
          </p:txBody>
        </p:sp>
        <p:sp>
          <p:nvSpPr>
            <p:cNvPr id="43" name="MH_SubTitle_1">
              <a:extLst>
                <a:ext uri="{FF2B5EF4-FFF2-40B4-BE49-F238E27FC236}">
                  <a16:creationId xmlns:a16="http://schemas.microsoft.com/office/drawing/2014/main" id="{E66D3A63-70C1-4784-B9F9-343ED6566A65}"/>
                </a:ext>
              </a:extLst>
            </p:cNvPr>
            <p:cNvSpPr/>
            <p:nvPr>
              <p:custDataLst>
                <p:tags r:id="rId8"/>
              </p:custDataLst>
            </p:nvPr>
          </p:nvSpPr>
          <p:spPr>
            <a:xfrm>
              <a:off x="973148" y="1379560"/>
              <a:ext cx="2152196" cy="2252462"/>
            </a:xfrm>
            <a:custGeom>
              <a:avLst/>
              <a:gdLst>
                <a:gd name="connsiteX0" fmla="*/ 0 w 8915400"/>
                <a:gd name="connsiteY0" fmla="*/ 2438400 h 9436100"/>
                <a:gd name="connsiteX1" fmla="*/ 2438400 w 8915400"/>
                <a:gd name="connsiteY1" fmla="*/ 9436100 h 9436100"/>
                <a:gd name="connsiteX2" fmla="*/ 6921500 w 8915400"/>
                <a:gd name="connsiteY2" fmla="*/ 7683500 h 9436100"/>
                <a:gd name="connsiteX3" fmla="*/ 8915400 w 8915400"/>
                <a:gd name="connsiteY3" fmla="*/ 6464300 h 9436100"/>
                <a:gd name="connsiteX4" fmla="*/ 8636000 w 8915400"/>
                <a:gd name="connsiteY4" fmla="*/ 4508500 h 9436100"/>
                <a:gd name="connsiteX5" fmla="*/ 6896100 w 8915400"/>
                <a:gd name="connsiteY5" fmla="*/ 0 h 9436100"/>
                <a:gd name="connsiteX6" fmla="*/ 0 w 8915400"/>
                <a:gd name="connsiteY6" fmla="*/ 2438400 h 9436100"/>
                <a:gd name="connsiteX0-1" fmla="*/ 0 w 8915400"/>
                <a:gd name="connsiteY0-2" fmla="*/ 2438400 h 9436100"/>
                <a:gd name="connsiteX1-3" fmla="*/ 2438400 w 8915400"/>
                <a:gd name="connsiteY1-4" fmla="*/ 9436100 h 9436100"/>
                <a:gd name="connsiteX2-5" fmla="*/ 6921500 w 8915400"/>
                <a:gd name="connsiteY2-6" fmla="*/ 7683500 h 9436100"/>
                <a:gd name="connsiteX3-7" fmla="*/ 8915400 w 8915400"/>
                <a:gd name="connsiteY3-8" fmla="*/ 6464300 h 9436100"/>
                <a:gd name="connsiteX4-9" fmla="*/ 8636000 w 8915400"/>
                <a:gd name="connsiteY4-10" fmla="*/ 4508500 h 9436100"/>
                <a:gd name="connsiteX5-11" fmla="*/ 6896100 w 8915400"/>
                <a:gd name="connsiteY5-12" fmla="*/ 0 h 9436100"/>
                <a:gd name="connsiteX6-13" fmla="*/ 0 w 8915400"/>
                <a:gd name="connsiteY6-14" fmla="*/ 2438400 h 9436100"/>
                <a:gd name="connsiteX0-15" fmla="*/ 0 w 8921390"/>
                <a:gd name="connsiteY0-16" fmla="*/ 2438400 h 9436100"/>
                <a:gd name="connsiteX1-17" fmla="*/ 2438400 w 8921390"/>
                <a:gd name="connsiteY1-18" fmla="*/ 9436100 h 9436100"/>
                <a:gd name="connsiteX2-19" fmla="*/ 6921500 w 8921390"/>
                <a:gd name="connsiteY2-20" fmla="*/ 7683500 h 9436100"/>
                <a:gd name="connsiteX3-21" fmla="*/ 8915400 w 8921390"/>
                <a:gd name="connsiteY3-22" fmla="*/ 6464300 h 9436100"/>
                <a:gd name="connsiteX4-23" fmla="*/ 8636000 w 8921390"/>
                <a:gd name="connsiteY4-24" fmla="*/ 4508500 h 9436100"/>
                <a:gd name="connsiteX5-25" fmla="*/ 6896100 w 8921390"/>
                <a:gd name="connsiteY5-26" fmla="*/ 0 h 9436100"/>
                <a:gd name="connsiteX6-27" fmla="*/ 0 w 8921390"/>
                <a:gd name="connsiteY6-28" fmla="*/ 2438400 h 9436100"/>
                <a:gd name="connsiteX0-29" fmla="*/ 0 w 8939563"/>
                <a:gd name="connsiteY0-30" fmla="*/ 2438400 h 9436100"/>
                <a:gd name="connsiteX1-31" fmla="*/ 2438400 w 8939563"/>
                <a:gd name="connsiteY1-32" fmla="*/ 9436100 h 9436100"/>
                <a:gd name="connsiteX2-33" fmla="*/ 6921500 w 8939563"/>
                <a:gd name="connsiteY2-34" fmla="*/ 7683500 h 9436100"/>
                <a:gd name="connsiteX3-35" fmla="*/ 8915400 w 8939563"/>
                <a:gd name="connsiteY3-36" fmla="*/ 6464300 h 9436100"/>
                <a:gd name="connsiteX4-37" fmla="*/ 8636000 w 8939563"/>
                <a:gd name="connsiteY4-38" fmla="*/ 4508500 h 9436100"/>
                <a:gd name="connsiteX5-39" fmla="*/ 6896100 w 8939563"/>
                <a:gd name="connsiteY5-40" fmla="*/ 0 h 9436100"/>
                <a:gd name="connsiteX6-41" fmla="*/ 0 w 8939563"/>
                <a:gd name="connsiteY6-42" fmla="*/ 2438400 h 9436100"/>
                <a:gd name="connsiteX0-43" fmla="*/ 0 w 8947302"/>
                <a:gd name="connsiteY0-44" fmla="*/ 2438400 h 9436100"/>
                <a:gd name="connsiteX1-45" fmla="*/ 2438400 w 8947302"/>
                <a:gd name="connsiteY1-46" fmla="*/ 9436100 h 9436100"/>
                <a:gd name="connsiteX2-47" fmla="*/ 6921500 w 8947302"/>
                <a:gd name="connsiteY2-48" fmla="*/ 7683500 h 9436100"/>
                <a:gd name="connsiteX3-49" fmla="*/ 8915400 w 8947302"/>
                <a:gd name="connsiteY3-50" fmla="*/ 6464300 h 9436100"/>
                <a:gd name="connsiteX4-51" fmla="*/ 8636000 w 8947302"/>
                <a:gd name="connsiteY4-52" fmla="*/ 4508500 h 9436100"/>
                <a:gd name="connsiteX5-53" fmla="*/ 6896100 w 8947302"/>
                <a:gd name="connsiteY5-54" fmla="*/ 0 h 9436100"/>
                <a:gd name="connsiteX6-55" fmla="*/ 0 w 8947302"/>
                <a:gd name="connsiteY6-56" fmla="*/ 2438400 h 9436100"/>
                <a:gd name="connsiteX0-57" fmla="*/ 0 w 8967474"/>
                <a:gd name="connsiteY0-58" fmla="*/ 2438400 h 9436100"/>
                <a:gd name="connsiteX1-59" fmla="*/ 2438400 w 8967474"/>
                <a:gd name="connsiteY1-60" fmla="*/ 9436100 h 9436100"/>
                <a:gd name="connsiteX2-61" fmla="*/ 6921500 w 8967474"/>
                <a:gd name="connsiteY2-62" fmla="*/ 7683500 h 9436100"/>
                <a:gd name="connsiteX3-63" fmla="*/ 8915400 w 8967474"/>
                <a:gd name="connsiteY3-64" fmla="*/ 6464300 h 9436100"/>
                <a:gd name="connsiteX4-65" fmla="*/ 8636000 w 8967474"/>
                <a:gd name="connsiteY4-66" fmla="*/ 4508500 h 9436100"/>
                <a:gd name="connsiteX5-67" fmla="*/ 6896100 w 8967474"/>
                <a:gd name="connsiteY5-68" fmla="*/ 0 h 9436100"/>
                <a:gd name="connsiteX6-69" fmla="*/ 0 w 8967474"/>
                <a:gd name="connsiteY6-70" fmla="*/ 2438400 h 9436100"/>
                <a:gd name="connsiteX0-71" fmla="*/ 0 w 8967474"/>
                <a:gd name="connsiteY0-72" fmla="*/ 2438400 h 9436100"/>
                <a:gd name="connsiteX1-73" fmla="*/ 2438400 w 8967474"/>
                <a:gd name="connsiteY1-74" fmla="*/ 9436100 h 9436100"/>
                <a:gd name="connsiteX2-75" fmla="*/ 6921500 w 8967474"/>
                <a:gd name="connsiteY2-76" fmla="*/ 7683500 h 9436100"/>
                <a:gd name="connsiteX3-77" fmla="*/ 8915400 w 8967474"/>
                <a:gd name="connsiteY3-78" fmla="*/ 6464300 h 9436100"/>
                <a:gd name="connsiteX4-79" fmla="*/ 8636000 w 8967474"/>
                <a:gd name="connsiteY4-80" fmla="*/ 4508500 h 9436100"/>
                <a:gd name="connsiteX5-81" fmla="*/ 6896100 w 8967474"/>
                <a:gd name="connsiteY5-82" fmla="*/ 0 h 9436100"/>
                <a:gd name="connsiteX6-83" fmla="*/ 0 w 8967474"/>
                <a:gd name="connsiteY6-84" fmla="*/ 2438400 h 9436100"/>
                <a:gd name="connsiteX0-85" fmla="*/ 0 w 8967474"/>
                <a:gd name="connsiteY0-86" fmla="*/ 2438400 h 9436100"/>
                <a:gd name="connsiteX1-87" fmla="*/ 2438400 w 8967474"/>
                <a:gd name="connsiteY1-88" fmla="*/ 9436100 h 9436100"/>
                <a:gd name="connsiteX2-89" fmla="*/ 6921500 w 8967474"/>
                <a:gd name="connsiteY2-90" fmla="*/ 7683500 h 9436100"/>
                <a:gd name="connsiteX3-91" fmla="*/ 8915400 w 8967474"/>
                <a:gd name="connsiteY3-92" fmla="*/ 6464300 h 9436100"/>
                <a:gd name="connsiteX4-93" fmla="*/ 8636000 w 8967474"/>
                <a:gd name="connsiteY4-94" fmla="*/ 4508500 h 9436100"/>
                <a:gd name="connsiteX5-95" fmla="*/ 6896100 w 8967474"/>
                <a:gd name="connsiteY5-96" fmla="*/ 0 h 9436100"/>
                <a:gd name="connsiteX6-97" fmla="*/ 0 w 8967474"/>
                <a:gd name="connsiteY6-98" fmla="*/ 2438400 h 9436100"/>
                <a:gd name="connsiteX0-99" fmla="*/ 0 w 8967474"/>
                <a:gd name="connsiteY0-100" fmla="*/ 2438400 h 9436100"/>
                <a:gd name="connsiteX1-101" fmla="*/ 2438400 w 8967474"/>
                <a:gd name="connsiteY1-102" fmla="*/ 9436100 h 9436100"/>
                <a:gd name="connsiteX2-103" fmla="*/ 6921500 w 8967474"/>
                <a:gd name="connsiteY2-104" fmla="*/ 7683500 h 9436100"/>
                <a:gd name="connsiteX3-105" fmla="*/ 8915400 w 8967474"/>
                <a:gd name="connsiteY3-106" fmla="*/ 6464300 h 9436100"/>
                <a:gd name="connsiteX4-107" fmla="*/ 8636000 w 8967474"/>
                <a:gd name="connsiteY4-108" fmla="*/ 4508500 h 9436100"/>
                <a:gd name="connsiteX5-109" fmla="*/ 6896100 w 8967474"/>
                <a:gd name="connsiteY5-110" fmla="*/ 0 h 9436100"/>
                <a:gd name="connsiteX6-111" fmla="*/ 0 w 8967474"/>
                <a:gd name="connsiteY6-112" fmla="*/ 2438400 h 9436100"/>
                <a:gd name="connsiteX0-113" fmla="*/ 0 w 9017122"/>
                <a:gd name="connsiteY0-114" fmla="*/ 2438400 h 9436100"/>
                <a:gd name="connsiteX1-115" fmla="*/ 2438400 w 9017122"/>
                <a:gd name="connsiteY1-116" fmla="*/ 9436100 h 9436100"/>
                <a:gd name="connsiteX2-117" fmla="*/ 6959600 w 9017122"/>
                <a:gd name="connsiteY2-118" fmla="*/ 7708900 h 9436100"/>
                <a:gd name="connsiteX3-119" fmla="*/ 8915400 w 9017122"/>
                <a:gd name="connsiteY3-120" fmla="*/ 6464300 h 9436100"/>
                <a:gd name="connsiteX4-121" fmla="*/ 8636000 w 9017122"/>
                <a:gd name="connsiteY4-122" fmla="*/ 4508500 h 9436100"/>
                <a:gd name="connsiteX5-123" fmla="*/ 6896100 w 9017122"/>
                <a:gd name="connsiteY5-124" fmla="*/ 0 h 9436100"/>
                <a:gd name="connsiteX6-125" fmla="*/ 0 w 9017122"/>
                <a:gd name="connsiteY6-126" fmla="*/ 2438400 h 9436100"/>
                <a:gd name="connsiteX0-127" fmla="*/ 0 w 9017122"/>
                <a:gd name="connsiteY0-128" fmla="*/ 2438400 h 9436100"/>
                <a:gd name="connsiteX1-129" fmla="*/ 2438400 w 9017122"/>
                <a:gd name="connsiteY1-130" fmla="*/ 9436100 h 9436100"/>
                <a:gd name="connsiteX2-131" fmla="*/ 6959600 w 9017122"/>
                <a:gd name="connsiteY2-132" fmla="*/ 7708900 h 9436100"/>
                <a:gd name="connsiteX3-133" fmla="*/ 8915400 w 9017122"/>
                <a:gd name="connsiteY3-134" fmla="*/ 6464300 h 9436100"/>
                <a:gd name="connsiteX4-135" fmla="*/ 8636000 w 9017122"/>
                <a:gd name="connsiteY4-136" fmla="*/ 4508500 h 9436100"/>
                <a:gd name="connsiteX5-137" fmla="*/ 6896100 w 9017122"/>
                <a:gd name="connsiteY5-138" fmla="*/ 0 h 9436100"/>
                <a:gd name="connsiteX6-139" fmla="*/ 0 w 9017122"/>
                <a:gd name="connsiteY6-140" fmla="*/ 2438400 h 94361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017122" h="9436100">
                  <a:moveTo>
                    <a:pt x="0" y="2438400"/>
                  </a:moveTo>
                  <a:lnTo>
                    <a:pt x="2438400" y="9436100"/>
                  </a:lnTo>
                  <a:lnTo>
                    <a:pt x="6959600" y="7708900"/>
                  </a:lnTo>
                  <a:cubicBezTo>
                    <a:pt x="7632700" y="7480300"/>
                    <a:pt x="8636000" y="6997700"/>
                    <a:pt x="8915400" y="6464300"/>
                  </a:cubicBezTo>
                  <a:cubicBezTo>
                    <a:pt x="9194800" y="5930900"/>
                    <a:pt x="8830733" y="5173133"/>
                    <a:pt x="8636000" y="4508500"/>
                  </a:cubicBezTo>
                  <a:lnTo>
                    <a:pt x="6896100" y="0"/>
                  </a:lnTo>
                  <a:lnTo>
                    <a:pt x="0" y="2438400"/>
                  </a:lnTo>
                  <a:close/>
                </a:path>
              </a:pathLst>
            </a:custGeom>
            <a:solidFill>
              <a:schemeClr val="accent1"/>
            </a:solidFill>
            <a:ln w="15875">
              <a:solidFill>
                <a:schemeClr val="bg1">
                  <a:lumMod val="95000"/>
                </a:schemeClr>
              </a:solidFill>
            </a:ln>
            <a:effectLst>
              <a:outerShdw blurRad="635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pic>
          <p:nvPicPr>
            <p:cNvPr id="46" name="MH_Other_5">
              <a:extLst>
                <a:ext uri="{FF2B5EF4-FFF2-40B4-BE49-F238E27FC236}">
                  <a16:creationId xmlns:a16="http://schemas.microsoft.com/office/drawing/2014/main" id="{7C8524F7-4714-484C-A8F5-95AD6D84426A}"/>
                </a:ext>
              </a:extLst>
            </p:cNvPr>
            <p:cNvPicPr>
              <a:picLocks noChangeAspect="1"/>
            </p:cNvPicPr>
            <p:nvPr>
              <p:custDataLst>
                <p:tags r:id="rId9"/>
              </p:custDataLst>
            </p:nvPr>
          </p:nvPicPr>
          <p:blipFill>
            <a:blip r:embed="rId13" cstate="print"/>
            <a:srcRect/>
            <a:stretch>
              <a:fillRect/>
            </a:stretch>
          </p:blipFill>
          <p:spPr bwMode="auto">
            <a:xfrm>
              <a:off x="1145438" y="1725549"/>
              <a:ext cx="264082" cy="35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 name="TextBox 51">
              <a:extLst>
                <a:ext uri="{FF2B5EF4-FFF2-40B4-BE49-F238E27FC236}">
                  <a16:creationId xmlns:a16="http://schemas.microsoft.com/office/drawing/2014/main" id="{E75A2E5A-8CA0-4A2F-93E6-4E655F3A805B}"/>
                </a:ext>
              </a:extLst>
            </p:cNvPr>
            <p:cNvSpPr txBox="1"/>
            <p:nvPr/>
          </p:nvSpPr>
          <p:spPr bwMode="auto">
            <a:xfrm rot="20417445">
              <a:off x="1401657" y="2046731"/>
              <a:ext cx="1451171" cy="961289"/>
            </a:xfrm>
            <a:prstGeom prst="rect">
              <a:avLst/>
            </a:prstGeom>
            <a:noFill/>
          </p:spPr>
          <p:txBody>
            <a:bodyPr wrap="square">
              <a:spAutoFit/>
            </a:bodyPr>
            <a:lstStyle/>
            <a:p>
              <a:pPr eaLnBrk="1" fontAlgn="auto" hangingPunct="1">
                <a:lnSpc>
                  <a:spcPct val="150000"/>
                </a:lnSpc>
                <a:spcBef>
                  <a:spcPts val="0"/>
                </a:spcBef>
                <a:spcAft>
                  <a:spcPts val="0"/>
                </a:spcAft>
                <a:defRPr/>
              </a:pPr>
              <a:r>
                <a:rPr lang="zh-CN" altLang="en-US" sz="2000" b="1" dirty="0">
                  <a:solidFill>
                    <a:schemeClr val="bg1"/>
                  </a:solidFill>
                  <a:latin typeface="+mn-ea"/>
                  <a:ea typeface="+mn-ea"/>
                </a:rPr>
                <a:t>手势代码已然成形</a:t>
              </a:r>
              <a:endParaRPr lang="en-US" altLang="zh-CN" sz="2000" b="1" dirty="0">
                <a:solidFill>
                  <a:schemeClr val="bg1"/>
                </a:solidFill>
                <a:latin typeface="+mn-ea"/>
                <a:ea typeface="+mn-ea"/>
              </a:endParaRPr>
            </a:p>
          </p:txBody>
        </p:sp>
      </p:grpSp>
      <p:grpSp>
        <p:nvGrpSpPr>
          <p:cNvPr id="48" name="组合 47">
            <a:extLst>
              <a:ext uri="{FF2B5EF4-FFF2-40B4-BE49-F238E27FC236}">
                <a16:creationId xmlns:a16="http://schemas.microsoft.com/office/drawing/2014/main" id="{2255D6AE-CEA2-43F3-BCAF-4518F9742550}"/>
              </a:ext>
            </a:extLst>
          </p:cNvPr>
          <p:cNvGrpSpPr/>
          <p:nvPr/>
        </p:nvGrpSpPr>
        <p:grpSpPr>
          <a:xfrm>
            <a:off x="3380116" y="2004264"/>
            <a:ext cx="2152196" cy="2252462"/>
            <a:chOff x="973148" y="1379560"/>
            <a:chExt cx="2152196" cy="2252462"/>
          </a:xfrm>
        </p:grpSpPr>
        <p:sp>
          <p:nvSpPr>
            <p:cNvPr id="49" name="MH_Other_1">
              <a:extLst>
                <a:ext uri="{FF2B5EF4-FFF2-40B4-BE49-F238E27FC236}">
                  <a16:creationId xmlns:a16="http://schemas.microsoft.com/office/drawing/2014/main" id="{513E35C6-7395-4ED7-971A-F16754ADB0EC}"/>
                </a:ext>
              </a:extLst>
            </p:cNvPr>
            <p:cNvSpPr/>
            <p:nvPr>
              <p:custDataLst>
                <p:tags r:id="rId4"/>
              </p:custDataLst>
            </p:nvPr>
          </p:nvSpPr>
          <p:spPr>
            <a:xfrm>
              <a:off x="1052231" y="1561734"/>
              <a:ext cx="1967197" cy="1972846"/>
            </a:xfrm>
            <a:custGeom>
              <a:avLst/>
              <a:gdLst>
                <a:gd name="connsiteX0" fmla="*/ 0 w 8242300"/>
                <a:gd name="connsiteY0" fmla="*/ 927100 h 8267700"/>
                <a:gd name="connsiteX1" fmla="*/ 787400 w 8242300"/>
                <a:gd name="connsiteY1" fmla="*/ 8267700 h 8267700"/>
                <a:gd name="connsiteX2" fmla="*/ 8242300 w 8242300"/>
                <a:gd name="connsiteY2" fmla="*/ 7200900 h 8267700"/>
                <a:gd name="connsiteX3" fmla="*/ 7251700 w 8242300"/>
                <a:gd name="connsiteY3" fmla="*/ 0 h 8267700"/>
                <a:gd name="connsiteX4" fmla="*/ 0 w 8242300"/>
                <a:gd name="connsiteY4" fmla="*/ 927100 h 8267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2300" h="8267700">
                  <a:moveTo>
                    <a:pt x="0" y="927100"/>
                  </a:moveTo>
                  <a:lnTo>
                    <a:pt x="787400" y="8267700"/>
                  </a:lnTo>
                  <a:lnTo>
                    <a:pt x="8242300" y="7200900"/>
                  </a:lnTo>
                  <a:lnTo>
                    <a:pt x="7251700" y="0"/>
                  </a:lnTo>
                  <a:lnTo>
                    <a:pt x="0" y="92710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975">
                <a:solidFill>
                  <a:schemeClr val="tx1"/>
                </a:solidFill>
              </a:endParaRPr>
            </a:p>
          </p:txBody>
        </p:sp>
        <p:sp>
          <p:nvSpPr>
            <p:cNvPr id="50" name="MH_SubTitle_1">
              <a:extLst>
                <a:ext uri="{FF2B5EF4-FFF2-40B4-BE49-F238E27FC236}">
                  <a16:creationId xmlns:a16="http://schemas.microsoft.com/office/drawing/2014/main" id="{EFB791FE-CC4F-45B5-8B1E-63FCA1CD14CC}"/>
                </a:ext>
              </a:extLst>
            </p:cNvPr>
            <p:cNvSpPr/>
            <p:nvPr>
              <p:custDataLst>
                <p:tags r:id="rId5"/>
              </p:custDataLst>
            </p:nvPr>
          </p:nvSpPr>
          <p:spPr>
            <a:xfrm>
              <a:off x="973148" y="1379560"/>
              <a:ext cx="2152196" cy="2252462"/>
            </a:xfrm>
            <a:custGeom>
              <a:avLst/>
              <a:gdLst>
                <a:gd name="connsiteX0" fmla="*/ 0 w 8915400"/>
                <a:gd name="connsiteY0" fmla="*/ 2438400 h 9436100"/>
                <a:gd name="connsiteX1" fmla="*/ 2438400 w 8915400"/>
                <a:gd name="connsiteY1" fmla="*/ 9436100 h 9436100"/>
                <a:gd name="connsiteX2" fmla="*/ 6921500 w 8915400"/>
                <a:gd name="connsiteY2" fmla="*/ 7683500 h 9436100"/>
                <a:gd name="connsiteX3" fmla="*/ 8915400 w 8915400"/>
                <a:gd name="connsiteY3" fmla="*/ 6464300 h 9436100"/>
                <a:gd name="connsiteX4" fmla="*/ 8636000 w 8915400"/>
                <a:gd name="connsiteY4" fmla="*/ 4508500 h 9436100"/>
                <a:gd name="connsiteX5" fmla="*/ 6896100 w 8915400"/>
                <a:gd name="connsiteY5" fmla="*/ 0 h 9436100"/>
                <a:gd name="connsiteX6" fmla="*/ 0 w 8915400"/>
                <a:gd name="connsiteY6" fmla="*/ 2438400 h 9436100"/>
                <a:gd name="connsiteX0-1" fmla="*/ 0 w 8915400"/>
                <a:gd name="connsiteY0-2" fmla="*/ 2438400 h 9436100"/>
                <a:gd name="connsiteX1-3" fmla="*/ 2438400 w 8915400"/>
                <a:gd name="connsiteY1-4" fmla="*/ 9436100 h 9436100"/>
                <a:gd name="connsiteX2-5" fmla="*/ 6921500 w 8915400"/>
                <a:gd name="connsiteY2-6" fmla="*/ 7683500 h 9436100"/>
                <a:gd name="connsiteX3-7" fmla="*/ 8915400 w 8915400"/>
                <a:gd name="connsiteY3-8" fmla="*/ 6464300 h 9436100"/>
                <a:gd name="connsiteX4-9" fmla="*/ 8636000 w 8915400"/>
                <a:gd name="connsiteY4-10" fmla="*/ 4508500 h 9436100"/>
                <a:gd name="connsiteX5-11" fmla="*/ 6896100 w 8915400"/>
                <a:gd name="connsiteY5-12" fmla="*/ 0 h 9436100"/>
                <a:gd name="connsiteX6-13" fmla="*/ 0 w 8915400"/>
                <a:gd name="connsiteY6-14" fmla="*/ 2438400 h 9436100"/>
                <a:gd name="connsiteX0-15" fmla="*/ 0 w 8921390"/>
                <a:gd name="connsiteY0-16" fmla="*/ 2438400 h 9436100"/>
                <a:gd name="connsiteX1-17" fmla="*/ 2438400 w 8921390"/>
                <a:gd name="connsiteY1-18" fmla="*/ 9436100 h 9436100"/>
                <a:gd name="connsiteX2-19" fmla="*/ 6921500 w 8921390"/>
                <a:gd name="connsiteY2-20" fmla="*/ 7683500 h 9436100"/>
                <a:gd name="connsiteX3-21" fmla="*/ 8915400 w 8921390"/>
                <a:gd name="connsiteY3-22" fmla="*/ 6464300 h 9436100"/>
                <a:gd name="connsiteX4-23" fmla="*/ 8636000 w 8921390"/>
                <a:gd name="connsiteY4-24" fmla="*/ 4508500 h 9436100"/>
                <a:gd name="connsiteX5-25" fmla="*/ 6896100 w 8921390"/>
                <a:gd name="connsiteY5-26" fmla="*/ 0 h 9436100"/>
                <a:gd name="connsiteX6-27" fmla="*/ 0 w 8921390"/>
                <a:gd name="connsiteY6-28" fmla="*/ 2438400 h 9436100"/>
                <a:gd name="connsiteX0-29" fmla="*/ 0 w 8939563"/>
                <a:gd name="connsiteY0-30" fmla="*/ 2438400 h 9436100"/>
                <a:gd name="connsiteX1-31" fmla="*/ 2438400 w 8939563"/>
                <a:gd name="connsiteY1-32" fmla="*/ 9436100 h 9436100"/>
                <a:gd name="connsiteX2-33" fmla="*/ 6921500 w 8939563"/>
                <a:gd name="connsiteY2-34" fmla="*/ 7683500 h 9436100"/>
                <a:gd name="connsiteX3-35" fmla="*/ 8915400 w 8939563"/>
                <a:gd name="connsiteY3-36" fmla="*/ 6464300 h 9436100"/>
                <a:gd name="connsiteX4-37" fmla="*/ 8636000 w 8939563"/>
                <a:gd name="connsiteY4-38" fmla="*/ 4508500 h 9436100"/>
                <a:gd name="connsiteX5-39" fmla="*/ 6896100 w 8939563"/>
                <a:gd name="connsiteY5-40" fmla="*/ 0 h 9436100"/>
                <a:gd name="connsiteX6-41" fmla="*/ 0 w 8939563"/>
                <a:gd name="connsiteY6-42" fmla="*/ 2438400 h 9436100"/>
                <a:gd name="connsiteX0-43" fmla="*/ 0 w 8947302"/>
                <a:gd name="connsiteY0-44" fmla="*/ 2438400 h 9436100"/>
                <a:gd name="connsiteX1-45" fmla="*/ 2438400 w 8947302"/>
                <a:gd name="connsiteY1-46" fmla="*/ 9436100 h 9436100"/>
                <a:gd name="connsiteX2-47" fmla="*/ 6921500 w 8947302"/>
                <a:gd name="connsiteY2-48" fmla="*/ 7683500 h 9436100"/>
                <a:gd name="connsiteX3-49" fmla="*/ 8915400 w 8947302"/>
                <a:gd name="connsiteY3-50" fmla="*/ 6464300 h 9436100"/>
                <a:gd name="connsiteX4-51" fmla="*/ 8636000 w 8947302"/>
                <a:gd name="connsiteY4-52" fmla="*/ 4508500 h 9436100"/>
                <a:gd name="connsiteX5-53" fmla="*/ 6896100 w 8947302"/>
                <a:gd name="connsiteY5-54" fmla="*/ 0 h 9436100"/>
                <a:gd name="connsiteX6-55" fmla="*/ 0 w 8947302"/>
                <a:gd name="connsiteY6-56" fmla="*/ 2438400 h 9436100"/>
                <a:gd name="connsiteX0-57" fmla="*/ 0 w 8967474"/>
                <a:gd name="connsiteY0-58" fmla="*/ 2438400 h 9436100"/>
                <a:gd name="connsiteX1-59" fmla="*/ 2438400 w 8967474"/>
                <a:gd name="connsiteY1-60" fmla="*/ 9436100 h 9436100"/>
                <a:gd name="connsiteX2-61" fmla="*/ 6921500 w 8967474"/>
                <a:gd name="connsiteY2-62" fmla="*/ 7683500 h 9436100"/>
                <a:gd name="connsiteX3-63" fmla="*/ 8915400 w 8967474"/>
                <a:gd name="connsiteY3-64" fmla="*/ 6464300 h 9436100"/>
                <a:gd name="connsiteX4-65" fmla="*/ 8636000 w 8967474"/>
                <a:gd name="connsiteY4-66" fmla="*/ 4508500 h 9436100"/>
                <a:gd name="connsiteX5-67" fmla="*/ 6896100 w 8967474"/>
                <a:gd name="connsiteY5-68" fmla="*/ 0 h 9436100"/>
                <a:gd name="connsiteX6-69" fmla="*/ 0 w 8967474"/>
                <a:gd name="connsiteY6-70" fmla="*/ 2438400 h 9436100"/>
                <a:gd name="connsiteX0-71" fmla="*/ 0 w 8967474"/>
                <a:gd name="connsiteY0-72" fmla="*/ 2438400 h 9436100"/>
                <a:gd name="connsiteX1-73" fmla="*/ 2438400 w 8967474"/>
                <a:gd name="connsiteY1-74" fmla="*/ 9436100 h 9436100"/>
                <a:gd name="connsiteX2-75" fmla="*/ 6921500 w 8967474"/>
                <a:gd name="connsiteY2-76" fmla="*/ 7683500 h 9436100"/>
                <a:gd name="connsiteX3-77" fmla="*/ 8915400 w 8967474"/>
                <a:gd name="connsiteY3-78" fmla="*/ 6464300 h 9436100"/>
                <a:gd name="connsiteX4-79" fmla="*/ 8636000 w 8967474"/>
                <a:gd name="connsiteY4-80" fmla="*/ 4508500 h 9436100"/>
                <a:gd name="connsiteX5-81" fmla="*/ 6896100 w 8967474"/>
                <a:gd name="connsiteY5-82" fmla="*/ 0 h 9436100"/>
                <a:gd name="connsiteX6-83" fmla="*/ 0 w 8967474"/>
                <a:gd name="connsiteY6-84" fmla="*/ 2438400 h 9436100"/>
                <a:gd name="connsiteX0-85" fmla="*/ 0 w 8967474"/>
                <a:gd name="connsiteY0-86" fmla="*/ 2438400 h 9436100"/>
                <a:gd name="connsiteX1-87" fmla="*/ 2438400 w 8967474"/>
                <a:gd name="connsiteY1-88" fmla="*/ 9436100 h 9436100"/>
                <a:gd name="connsiteX2-89" fmla="*/ 6921500 w 8967474"/>
                <a:gd name="connsiteY2-90" fmla="*/ 7683500 h 9436100"/>
                <a:gd name="connsiteX3-91" fmla="*/ 8915400 w 8967474"/>
                <a:gd name="connsiteY3-92" fmla="*/ 6464300 h 9436100"/>
                <a:gd name="connsiteX4-93" fmla="*/ 8636000 w 8967474"/>
                <a:gd name="connsiteY4-94" fmla="*/ 4508500 h 9436100"/>
                <a:gd name="connsiteX5-95" fmla="*/ 6896100 w 8967474"/>
                <a:gd name="connsiteY5-96" fmla="*/ 0 h 9436100"/>
                <a:gd name="connsiteX6-97" fmla="*/ 0 w 8967474"/>
                <a:gd name="connsiteY6-98" fmla="*/ 2438400 h 9436100"/>
                <a:gd name="connsiteX0-99" fmla="*/ 0 w 8967474"/>
                <a:gd name="connsiteY0-100" fmla="*/ 2438400 h 9436100"/>
                <a:gd name="connsiteX1-101" fmla="*/ 2438400 w 8967474"/>
                <a:gd name="connsiteY1-102" fmla="*/ 9436100 h 9436100"/>
                <a:gd name="connsiteX2-103" fmla="*/ 6921500 w 8967474"/>
                <a:gd name="connsiteY2-104" fmla="*/ 7683500 h 9436100"/>
                <a:gd name="connsiteX3-105" fmla="*/ 8915400 w 8967474"/>
                <a:gd name="connsiteY3-106" fmla="*/ 6464300 h 9436100"/>
                <a:gd name="connsiteX4-107" fmla="*/ 8636000 w 8967474"/>
                <a:gd name="connsiteY4-108" fmla="*/ 4508500 h 9436100"/>
                <a:gd name="connsiteX5-109" fmla="*/ 6896100 w 8967474"/>
                <a:gd name="connsiteY5-110" fmla="*/ 0 h 9436100"/>
                <a:gd name="connsiteX6-111" fmla="*/ 0 w 8967474"/>
                <a:gd name="connsiteY6-112" fmla="*/ 2438400 h 9436100"/>
                <a:gd name="connsiteX0-113" fmla="*/ 0 w 9017122"/>
                <a:gd name="connsiteY0-114" fmla="*/ 2438400 h 9436100"/>
                <a:gd name="connsiteX1-115" fmla="*/ 2438400 w 9017122"/>
                <a:gd name="connsiteY1-116" fmla="*/ 9436100 h 9436100"/>
                <a:gd name="connsiteX2-117" fmla="*/ 6959600 w 9017122"/>
                <a:gd name="connsiteY2-118" fmla="*/ 7708900 h 9436100"/>
                <a:gd name="connsiteX3-119" fmla="*/ 8915400 w 9017122"/>
                <a:gd name="connsiteY3-120" fmla="*/ 6464300 h 9436100"/>
                <a:gd name="connsiteX4-121" fmla="*/ 8636000 w 9017122"/>
                <a:gd name="connsiteY4-122" fmla="*/ 4508500 h 9436100"/>
                <a:gd name="connsiteX5-123" fmla="*/ 6896100 w 9017122"/>
                <a:gd name="connsiteY5-124" fmla="*/ 0 h 9436100"/>
                <a:gd name="connsiteX6-125" fmla="*/ 0 w 9017122"/>
                <a:gd name="connsiteY6-126" fmla="*/ 2438400 h 9436100"/>
                <a:gd name="connsiteX0-127" fmla="*/ 0 w 9017122"/>
                <a:gd name="connsiteY0-128" fmla="*/ 2438400 h 9436100"/>
                <a:gd name="connsiteX1-129" fmla="*/ 2438400 w 9017122"/>
                <a:gd name="connsiteY1-130" fmla="*/ 9436100 h 9436100"/>
                <a:gd name="connsiteX2-131" fmla="*/ 6959600 w 9017122"/>
                <a:gd name="connsiteY2-132" fmla="*/ 7708900 h 9436100"/>
                <a:gd name="connsiteX3-133" fmla="*/ 8915400 w 9017122"/>
                <a:gd name="connsiteY3-134" fmla="*/ 6464300 h 9436100"/>
                <a:gd name="connsiteX4-135" fmla="*/ 8636000 w 9017122"/>
                <a:gd name="connsiteY4-136" fmla="*/ 4508500 h 9436100"/>
                <a:gd name="connsiteX5-137" fmla="*/ 6896100 w 9017122"/>
                <a:gd name="connsiteY5-138" fmla="*/ 0 h 9436100"/>
                <a:gd name="connsiteX6-139" fmla="*/ 0 w 9017122"/>
                <a:gd name="connsiteY6-140" fmla="*/ 2438400 h 94361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017122" h="9436100">
                  <a:moveTo>
                    <a:pt x="0" y="2438400"/>
                  </a:moveTo>
                  <a:lnTo>
                    <a:pt x="2438400" y="9436100"/>
                  </a:lnTo>
                  <a:lnTo>
                    <a:pt x="6959600" y="7708900"/>
                  </a:lnTo>
                  <a:cubicBezTo>
                    <a:pt x="7632700" y="7480300"/>
                    <a:pt x="8636000" y="6997700"/>
                    <a:pt x="8915400" y="6464300"/>
                  </a:cubicBezTo>
                  <a:cubicBezTo>
                    <a:pt x="9194800" y="5930900"/>
                    <a:pt x="8830733" y="5173133"/>
                    <a:pt x="8636000" y="4508500"/>
                  </a:cubicBezTo>
                  <a:lnTo>
                    <a:pt x="6896100" y="0"/>
                  </a:lnTo>
                  <a:lnTo>
                    <a:pt x="0" y="2438400"/>
                  </a:lnTo>
                  <a:close/>
                </a:path>
              </a:pathLst>
            </a:custGeom>
            <a:solidFill>
              <a:schemeClr val="accent1"/>
            </a:solidFill>
            <a:ln w="15875">
              <a:solidFill>
                <a:schemeClr val="bg1">
                  <a:lumMod val="95000"/>
                </a:schemeClr>
              </a:solidFill>
            </a:ln>
            <a:effectLst>
              <a:outerShdw blurRad="635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pic>
          <p:nvPicPr>
            <p:cNvPr id="51" name="MH_Other_5">
              <a:extLst>
                <a:ext uri="{FF2B5EF4-FFF2-40B4-BE49-F238E27FC236}">
                  <a16:creationId xmlns:a16="http://schemas.microsoft.com/office/drawing/2014/main" id="{3D21C245-060C-4A5C-B0B8-5854FE0521F2}"/>
                </a:ext>
              </a:extLst>
            </p:cNvPr>
            <p:cNvPicPr>
              <a:picLocks noChangeAspect="1"/>
            </p:cNvPicPr>
            <p:nvPr>
              <p:custDataLst>
                <p:tags r:id="rId6"/>
              </p:custDataLst>
            </p:nvPr>
          </p:nvPicPr>
          <p:blipFill>
            <a:blip r:embed="rId13" cstate="print"/>
            <a:srcRect/>
            <a:stretch>
              <a:fillRect/>
            </a:stretch>
          </p:blipFill>
          <p:spPr bwMode="auto">
            <a:xfrm>
              <a:off x="1145438" y="1725549"/>
              <a:ext cx="264082" cy="35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 name="TextBox 51">
              <a:extLst>
                <a:ext uri="{FF2B5EF4-FFF2-40B4-BE49-F238E27FC236}">
                  <a16:creationId xmlns:a16="http://schemas.microsoft.com/office/drawing/2014/main" id="{19D272AA-FFDC-441E-BD58-8FF72C850103}"/>
                </a:ext>
              </a:extLst>
            </p:cNvPr>
            <p:cNvSpPr txBox="1"/>
            <p:nvPr/>
          </p:nvSpPr>
          <p:spPr bwMode="auto">
            <a:xfrm rot="20417445">
              <a:off x="1401657" y="1815898"/>
              <a:ext cx="1451171" cy="1422954"/>
            </a:xfrm>
            <a:prstGeom prst="rect">
              <a:avLst/>
            </a:prstGeom>
            <a:noFill/>
          </p:spPr>
          <p:txBody>
            <a:bodyPr wrap="square">
              <a:spAutoFit/>
            </a:bodyPr>
            <a:lstStyle/>
            <a:p>
              <a:pPr eaLnBrk="1" fontAlgn="auto" hangingPunct="1">
                <a:lnSpc>
                  <a:spcPct val="150000"/>
                </a:lnSpc>
                <a:spcBef>
                  <a:spcPts val="0"/>
                </a:spcBef>
                <a:spcAft>
                  <a:spcPts val="0"/>
                </a:spcAft>
                <a:defRPr/>
              </a:pPr>
              <a:r>
                <a:rPr lang="zh-CN" altLang="en-US" sz="2000" b="1" dirty="0">
                  <a:solidFill>
                    <a:schemeClr val="bg1"/>
                  </a:solidFill>
                  <a:latin typeface="+mn-ea"/>
                  <a:ea typeface="+mn-ea"/>
                </a:rPr>
                <a:t>主系统承载机</a:t>
              </a:r>
              <a:r>
                <a:rPr lang="en-US" altLang="zh-CN" sz="2000" b="1" dirty="0">
                  <a:solidFill>
                    <a:schemeClr val="bg1"/>
                  </a:solidFill>
                  <a:latin typeface="+mn-ea"/>
                </a:rPr>
                <a:t>——</a:t>
              </a:r>
              <a:r>
                <a:rPr lang="zh-CN" altLang="en-US" sz="2000" b="1" dirty="0">
                  <a:solidFill>
                    <a:schemeClr val="bg1"/>
                  </a:solidFill>
                  <a:latin typeface="+mn-ea"/>
                </a:rPr>
                <a:t>树莓派</a:t>
              </a:r>
              <a:endParaRPr lang="en-US" altLang="zh-CN" sz="2000" b="1" dirty="0">
                <a:solidFill>
                  <a:schemeClr val="bg1"/>
                </a:solidFill>
                <a:latin typeface="+mn-ea"/>
                <a:ea typeface="+mn-ea"/>
              </a:endParaRPr>
            </a:p>
          </p:txBody>
        </p:sp>
      </p:grpSp>
      <p:grpSp>
        <p:nvGrpSpPr>
          <p:cNvPr id="53" name="组合 52">
            <a:extLst>
              <a:ext uri="{FF2B5EF4-FFF2-40B4-BE49-F238E27FC236}">
                <a16:creationId xmlns:a16="http://schemas.microsoft.com/office/drawing/2014/main" id="{D50F29A2-ADC8-4484-8A1D-301DC9EB3CCE}"/>
              </a:ext>
            </a:extLst>
          </p:cNvPr>
          <p:cNvGrpSpPr/>
          <p:nvPr/>
        </p:nvGrpSpPr>
        <p:grpSpPr>
          <a:xfrm>
            <a:off x="6157145" y="1906822"/>
            <a:ext cx="2152196" cy="2252462"/>
            <a:chOff x="5921503" y="1379560"/>
            <a:chExt cx="2152196" cy="2252462"/>
          </a:xfrm>
        </p:grpSpPr>
        <p:sp>
          <p:nvSpPr>
            <p:cNvPr id="54" name="MH_Other_3">
              <a:extLst>
                <a:ext uri="{FF2B5EF4-FFF2-40B4-BE49-F238E27FC236}">
                  <a16:creationId xmlns:a16="http://schemas.microsoft.com/office/drawing/2014/main" id="{02227B85-1B28-4208-A52A-E652F86C546D}"/>
                </a:ext>
              </a:extLst>
            </p:cNvPr>
            <p:cNvSpPr/>
            <p:nvPr>
              <p:custDataLst>
                <p:tags r:id="rId1"/>
              </p:custDataLst>
            </p:nvPr>
          </p:nvSpPr>
          <p:spPr>
            <a:xfrm>
              <a:off x="6000586" y="1561734"/>
              <a:ext cx="1967197" cy="1972846"/>
            </a:xfrm>
            <a:custGeom>
              <a:avLst/>
              <a:gdLst>
                <a:gd name="connsiteX0" fmla="*/ 0 w 8242300"/>
                <a:gd name="connsiteY0" fmla="*/ 927100 h 8267700"/>
                <a:gd name="connsiteX1" fmla="*/ 787400 w 8242300"/>
                <a:gd name="connsiteY1" fmla="*/ 8267700 h 8267700"/>
                <a:gd name="connsiteX2" fmla="*/ 8242300 w 8242300"/>
                <a:gd name="connsiteY2" fmla="*/ 7200900 h 8267700"/>
                <a:gd name="connsiteX3" fmla="*/ 7251700 w 8242300"/>
                <a:gd name="connsiteY3" fmla="*/ 0 h 8267700"/>
                <a:gd name="connsiteX4" fmla="*/ 0 w 8242300"/>
                <a:gd name="connsiteY4" fmla="*/ 927100 h 8267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2300" h="8267700">
                  <a:moveTo>
                    <a:pt x="0" y="927100"/>
                  </a:moveTo>
                  <a:lnTo>
                    <a:pt x="787400" y="8267700"/>
                  </a:lnTo>
                  <a:lnTo>
                    <a:pt x="8242300" y="7200900"/>
                  </a:lnTo>
                  <a:lnTo>
                    <a:pt x="7251700" y="0"/>
                  </a:lnTo>
                  <a:lnTo>
                    <a:pt x="0" y="92710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975">
                <a:solidFill>
                  <a:schemeClr val="tx1"/>
                </a:solidFill>
              </a:endParaRPr>
            </a:p>
          </p:txBody>
        </p:sp>
        <p:sp>
          <p:nvSpPr>
            <p:cNvPr id="55" name="MH_SubTitle_3">
              <a:extLst>
                <a:ext uri="{FF2B5EF4-FFF2-40B4-BE49-F238E27FC236}">
                  <a16:creationId xmlns:a16="http://schemas.microsoft.com/office/drawing/2014/main" id="{C1A9CB4B-8205-4E3B-80B0-7AA60D49B64C}"/>
                </a:ext>
              </a:extLst>
            </p:cNvPr>
            <p:cNvSpPr/>
            <p:nvPr>
              <p:custDataLst>
                <p:tags r:id="rId2"/>
              </p:custDataLst>
            </p:nvPr>
          </p:nvSpPr>
          <p:spPr>
            <a:xfrm>
              <a:off x="5921503" y="1379560"/>
              <a:ext cx="2152196" cy="2252462"/>
            </a:xfrm>
            <a:custGeom>
              <a:avLst/>
              <a:gdLst>
                <a:gd name="connsiteX0" fmla="*/ 0 w 8915400"/>
                <a:gd name="connsiteY0" fmla="*/ 2438400 h 9436100"/>
                <a:gd name="connsiteX1" fmla="*/ 2438400 w 8915400"/>
                <a:gd name="connsiteY1" fmla="*/ 9436100 h 9436100"/>
                <a:gd name="connsiteX2" fmla="*/ 6921500 w 8915400"/>
                <a:gd name="connsiteY2" fmla="*/ 7683500 h 9436100"/>
                <a:gd name="connsiteX3" fmla="*/ 8915400 w 8915400"/>
                <a:gd name="connsiteY3" fmla="*/ 6464300 h 9436100"/>
                <a:gd name="connsiteX4" fmla="*/ 8636000 w 8915400"/>
                <a:gd name="connsiteY4" fmla="*/ 4508500 h 9436100"/>
                <a:gd name="connsiteX5" fmla="*/ 6896100 w 8915400"/>
                <a:gd name="connsiteY5" fmla="*/ 0 h 9436100"/>
                <a:gd name="connsiteX6" fmla="*/ 0 w 8915400"/>
                <a:gd name="connsiteY6" fmla="*/ 2438400 h 9436100"/>
                <a:gd name="connsiteX0-1" fmla="*/ 0 w 8915400"/>
                <a:gd name="connsiteY0-2" fmla="*/ 2438400 h 9436100"/>
                <a:gd name="connsiteX1-3" fmla="*/ 2438400 w 8915400"/>
                <a:gd name="connsiteY1-4" fmla="*/ 9436100 h 9436100"/>
                <a:gd name="connsiteX2-5" fmla="*/ 6921500 w 8915400"/>
                <a:gd name="connsiteY2-6" fmla="*/ 7683500 h 9436100"/>
                <a:gd name="connsiteX3-7" fmla="*/ 8915400 w 8915400"/>
                <a:gd name="connsiteY3-8" fmla="*/ 6464300 h 9436100"/>
                <a:gd name="connsiteX4-9" fmla="*/ 8636000 w 8915400"/>
                <a:gd name="connsiteY4-10" fmla="*/ 4508500 h 9436100"/>
                <a:gd name="connsiteX5-11" fmla="*/ 6896100 w 8915400"/>
                <a:gd name="connsiteY5-12" fmla="*/ 0 h 9436100"/>
                <a:gd name="connsiteX6-13" fmla="*/ 0 w 8915400"/>
                <a:gd name="connsiteY6-14" fmla="*/ 2438400 h 9436100"/>
                <a:gd name="connsiteX0-15" fmla="*/ 0 w 8921390"/>
                <a:gd name="connsiteY0-16" fmla="*/ 2438400 h 9436100"/>
                <a:gd name="connsiteX1-17" fmla="*/ 2438400 w 8921390"/>
                <a:gd name="connsiteY1-18" fmla="*/ 9436100 h 9436100"/>
                <a:gd name="connsiteX2-19" fmla="*/ 6921500 w 8921390"/>
                <a:gd name="connsiteY2-20" fmla="*/ 7683500 h 9436100"/>
                <a:gd name="connsiteX3-21" fmla="*/ 8915400 w 8921390"/>
                <a:gd name="connsiteY3-22" fmla="*/ 6464300 h 9436100"/>
                <a:gd name="connsiteX4-23" fmla="*/ 8636000 w 8921390"/>
                <a:gd name="connsiteY4-24" fmla="*/ 4508500 h 9436100"/>
                <a:gd name="connsiteX5-25" fmla="*/ 6896100 w 8921390"/>
                <a:gd name="connsiteY5-26" fmla="*/ 0 h 9436100"/>
                <a:gd name="connsiteX6-27" fmla="*/ 0 w 8921390"/>
                <a:gd name="connsiteY6-28" fmla="*/ 2438400 h 9436100"/>
                <a:gd name="connsiteX0-29" fmla="*/ 0 w 8939563"/>
                <a:gd name="connsiteY0-30" fmla="*/ 2438400 h 9436100"/>
                <a:gd name="connsiteX1-31" fmla="*/ 2438400 w 8939563"/>
                <a:gd name="connsiteY1-32" fmla="*/ 9436100 h 9436100"/>
                <a:gd name="connsiteX2-33" fmla="*/ 6921500 w 8939563"/>
                <a:gd name="connsiteY2-34" fmla="*/ 7683500 h 9436100"/>
                <a:gd name="connsiteX3-35" fmla="*/ 8915400 w 8939563"/>
                <a:gd name="connsiteY3-36" fmla="*/ 6464300 h 9436100"/>
                <a:gd name="connsiteX4-37" fmla="*/ 8636000 w 8939563"/>
                <a:gd name="connsiteY4-38" fmla="*/ 4508500 h 9436100"/>
                <a:gd name="connsiteX5-39" fmla="*/ 6896100 w 8939563"/>
                <a:gd name="connsiteY5-40" fmla="*/ 0 h 9436100"/>
                <a:gd name="connsiteX6-41" fmla="*/ 0 w 8939563"/>
                <a:gd name="connsiteY6-42" fmla="*/ 2438400 h 9436100"/>
                <a:gd name="connsiteX0-43" fmla="*/ 0 w 8947302"/>
                <a:gd name="connsiteY0-44" fmla="*/ 2438400 h 9436100"/>
                <a:gd name="connsiteX1-45" fmla="*/ 2438400 w 8947302"/>
                <a:gd name="connsiteY1-46" fmla="*/ 9436100 h 9436100"/>
                <a:gd name="connsiteX2-47" fmla="*/ 6921500 w 8947302"/>
                <a:gd name="connsiteY2-48" fmla="*/ 7683500 h 9436100"/>
                <a:gd name="connsiteX3-49" fmla="*/ 8915400 w 8947302"/>
                <a:gd name="connsiteY3-50" fmla="*/ 6464300 h 9436100"/>
                <a:gd name="connsiteX4-51" fmla="*/ 8636000 w 8947302"/>
                <a:gd name="connsiteY4-52" fmla="*/ 4508500 h 9436100"/>
                <a:gd name="connsiteX5-53" fmla="*/ 6896100 w 8947302"/>
                <a:gd name="connsiteY5-54" fmla="*/ 0 h 9436100"/>
                <a:gd name="connsiteX6-55" fmla="*/ 0 w 8947302"/>
                <a:gd name="connsiteY6-56" fmla="*/ 2438400 h 9436100"/>
                <a:gd name="connsiteX0-57" fmla="*/ 0 w 8967474"/>
                <a:gd name="connsiteY0-58" fmla="*/ 2438400 h 9436100"/>
                <a:gd name="connsiteX1-59" fmla="*/ 2438400 w 8967474"/>
                <a:gd name="connsiteY1-60" fmla="*/ 9436100 h 9436100"/>
                <a:gd name="connsiteX2-61" fmla="*/ 6921500 w 8967474"/>
                <a:gd name="connsiteY2-62" fmla="*/ 7683500 h 9436100"/>
                <a:gd name="connsiteX3-63" fmla="*/ 8915400 w 8967474"/>
                <a:gd name="connsiteY3-64" fmla="*/ 6464300 h 9436100"/>
                <a:gd name="connsiteX4-65" fmla="*/ 8636000 w 8967474"/>
                <a:gd name="connsiteY4-66" fmla="*/ 4508500 h 9436100"/>
                <a:gd name="connsiteX5-67" fmla="*/ 6896100 w 8967474"/>
                <a:gd name="connsiteY5-68" fmla="*/ 0 h 9436100"/>
                <a:gd name="connsiteX6-69" fmla="*/ 0 w 8967474"/>
                <a:gd name="connsiteY6-70" fmla="*/ 2438400 h 9436100"/>
                <a:gd name="connsiteX0-71" fmla="*/ 0 w 8967474"/>
                <a:gd name="connsiteY0-72" fmla="*/ 2438400 h 9436100"/>
                <a:gd name="connsiteX1-73" fmla="*/ 2438400 w 8967474"/>
                <a:gd name="connsiteY1-74" fmla="*/ 9436100 h 9436100"/>
                <a:gd name="connsiteX2-75" fmla="*/ 6921500 w 8967474"/>
                <a:gd name="connsiteY2-76" fmla="*/ 7683500 h 9436100"/>
                <a:gd name="connsiteX3-77" fmla="*/ 8915400 w 8967474"/>
                <a:gd name="connsiteY3-78" fmla="*/ 6464300 h 9436100"/>
                <a:gd name="connsiteX4-79" fmla="*/ 8636000 w 8967474"/>
                <a:gd name="connsiteY4-80" fmla="*/ 4508500 h 9436100"/>
                <a:gd name="connsiteX5-81" fmla="*/ 6896100 w 8967474"/>
                <a:gd name="connsiteY5-82" fmla="*/ 0 h 9436100"/>
                <a:gd name="connsiteX6-83" fmla="*/ 0 w 8967474"/>
                <a:gd name="connsiteY6-84" fmla="*/ 2438400 h 9436100"/>
                <a:gd name="connsiteX0-85" fmla="*/ 0 w 8967474"/>
                <a:gd name="connsiteY0-86" fmla="*/ 2438400 h 9436100"/>
                <a:gd name="connsiteX1-87" fmla="*/ 2438400 w 8967474"/>
                <a:gd name="connsiteY1-88" fmla="*/ 9436100 h 9436100"/>
                <a:gd name="connsiteX2-89" fmla="*/ 6921500 w 8967474"/>
                <a:gd name="connsiteY2-90" fmla="*/ 7683500 h 9436100"/>
                <a:gd name="connsiteX3-91" fmla="*/ 8915400 w 8967474"/>
                <a:gd name="connsiteY3-92" fmla="*/ 6464300 h 9436100"/>
                <a:gd name="connsiteX4-93" fmla="*/ 8636000 w 8967474"/>
                <a:gd name="connsiteY4-94" fmla="*/ 4508500 h 9436100"/>
                <a:gd name="connsiteX5-95" fmla="*/ 6896100 w 8967474"/>
                <a:gd name="connsiteY5-96" fmla="*/ 0 h 9436100"/>
                <a:gd name="connsiteX6-97" fmla="*/ 0 w 8967474"/>
                <a:gd name="connsiteY6-98" fmla="*/ 2438400 h 9436100"/>
                <a:gd name="connsiteX0-99" fmla="*/ 0 w 8967474"/>
                <a:gd name="connsiteY0-100" fmla="*/ 2438400 h 9436100"/>
                <a:gd name="connsiteX1-101" fmla="*/ 2438400 w 8967474"/>
                <a:gd name="connsiteY1-102" fmla="*/ 9436100 h 9436100"/>
                <a:gd name="connsiteX2-103" fmla="*/ 6921500 w 8967474"/>
                <a:gd name="connsiteY2-104" fmla="*/ 7683500 h 9436100"/>
                <a:gd name="connsiteX3-105" fmla="*/ 8915400 w 8967474"/>
                <a:gd name="connsiteY3-106" fmla="*/ 6464300 h 9436100"/>
                <a:gd name="connsiteX4-107" fmla="*/ 8636000 w 8967474"/>
                <a:gd name="connsiteY4-108" fmla="*/ 4508500 h 9436100"/>
                <a:gd name="connsiteX5-109" fmla="*/ 6896100 w 8967474"/>
                <a:gd name="connsiteY5-110" fmla="*/ 0 h 9436100"/>
                <a:gd name="connsiteX6-111" fmla="*/ 0 w 8967474"/>
                <a:gd name="connsiteY6-112" fmla="*/ 2438400 h 9436100"/>
                <a:gd name="connsiteX0-113" fmla="*/ 0 w 9017122"/>
                <a:gd name="connsiteY0-114" fmla="*/ 2438400 h 9436100"/>
                <a:gd name="connsiteX1-115" fmla="*/ 2438400 w 9017122"/>
                <a:gd name="connsiteY1-116" fmla="*/ 9436100 h 9436100"/>
                <a:gd name="connsiteX2-117" fmla="*/ 6959600 w 9017122"/>
                <a:gd name="connsiteY2-118" fmla="*/ 7708900 h 9436100"/>
                <a:gd name="connsiteX3-119" fmla="*/ 8915400 w 9017122"/>
                <a:gd name="connsiteY3-120" fmla="*/ 6464300 h 9436100"/>
                <a:gd name="connsiteX4-121" fmla="*/ 8636000 w 9017122"/>
                <a:gd name="connsiteY4-122" fmla="*/ 4508500 h 9436100"/>
                <a:gd name="connsiteX5-123" fmla="*/ 6896100 w 9017122"/>
                <a:gd name="connsiteY5-124" fmla="*/ 0 h 9436100"/>
                <a:gd name="connsiteX6-125" fmla="*/ 0 w 9017122"/>
                <a:gd name="connsiteY6-126" fmla="*/ 2438400 h 9436100"/>
                <a:gd name="connsiteX0-127" fmla="*/ 0 w 9017122"/>
                <a:gd name="connsiteY0-128" fmla="*/ 2438400 h 9436100"/>
                <a:gd name="connsiteX1-129" fmla="*/ 2438400 w 9017122"/>
                <a:gd name="connsiteY1-130" fmla="*/ 9436100 h 9436100"/>
                <a:gd name="connsiteX2-131" fmla="*/ 6959600 w 9017122"/>
                <a:gd name="connsiteY2-132" fmla="*/ 7708900 h 9436100"/>
                <a:gd name="connsiteX3-133" fmla="*/ 8915400 w 9017122"/>
                <a:gd name="connsiteY3-134" fmla="*/ 6464300 h 9436100"/>
                <a:gd name="connsiteX4-135" fmla="*/ 8636000 w 9017122"/>
                <a:gd name="connsiteY4-136" fmla="*/ 4508500 h 9436100"/>
                <a:gd name="connsiteX5-137" fmla="*/ 6896100 w 9017122"/>
                <a:gd name="connsiteY5-138" fmla="*/ 0 h 9436100"/>
                <a:gd name="connsiteX6-139" fmla="*/ 0 w 9017122"/>
                <a:gd name="connsiteY6-140" fmla="*/ 2438400 h 94361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017122" h="9436100">
                  <a:moveTo>
                    <a:pt x="0" y="2438400"/>
                  </a:moveTo>
                  <a:lnTo>
                    <a:pt x="2438400" y="9436100"/>
                  </a:lnTo>
                  <a:lnTo>
                    <a:pt x="6959600" y="7708900"/>
                  </a:lnTo>
                  <a:cubicBezTo>
                    <a:pt x="7632700" y="7480300"/>
                    <a:pt x="8636000" y="6997700"/>
                    <a:pt x="8915400" y="6464300"/>
                  </a:cubicBezTo>
                  <a:cubicBezTo>
                    <a:pt x="9194800" y="5930900"/>
                    <a:pt x="8830733" y="5173133"/>
                    <a:pt x="8636000" y="4508500"/>
                  </a:cubicBezTo>
                  <a:lnTo>
                    <a:pt x="6896100" y="0"/>
                  </a:lnTo>
                  <a:lnTo>
                    <a:pt x="0" y="2438400"/>
                  </a:lnTo>
                  <a:close/>
                </a:path>
              </a:pathLst>
            </a:custGeom>
            <a:solidFill>
              <a:schemeClr val="accent1"/>
            </a:solidFill>
            <a:ln w="15875">
              <a:solidFill>
                <a:schemeClr val="bg1">
                  <a:lumMod val="95000"/>
                </a:schemeClr>
              </a:solidFill>
            </a:ln>
            <a:effectLst>
              <a:outerShdw blurRad="635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pic>
          <p:nvPicPr>
            <p:cNvPr id="56" name="MH_Other_4">
              <a:extLst>
                <a:ext uri="{FF2B5EF4-FFF2-40B4-BE49-F238E27FC236}">
                  <a16:creationId xmlns:a16="http://schemas.microsoft.com/office/drawing/2014/main" id="{0FDE8410-B108-487A-BBB8-4F2031FE2B84}"/>
                </a:ext>
              </a:extLst>
            </p:cNvPr>
            <p:cNvPicPr>
              <a:picLocks noChangeAspect="1"/>
            </p:cNvPicPr>
            <p:nvPr>
              <p:custDataLst>
                <p:tags r:id="rId3"/>
              </p:custDataLst>
            </p:nvPr>
          </p:nvPicPr>
          <p:blipFill>
            <a:blip r:embed="rId13" cstate="print"/>
            <a:srcRect/>
            <a:stretch>
              <a:fillRect/>
            </a:stretch>
          </p:blipFill>
          <p:spPr bwMode="auto">
            <a:xfrm>
              <a:off x="6093792" y="1725549"/>
              <a:ext cx="264082" cy="35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 name="TextBox 51">
              <a:extLst>
                <a:ext uri="{FF2B5EF4-FFF2-40B4-BE49-F238E27FC236}">
                  <a16:creationId xmlns:a16="http://schemas.microsoft.com/office/drawing/2014/main" id="{7472622C-00B4-421B-9D8A-607E2A403833}"/>
                </a:ext>
              </a:extLst>
            </p:cNvPr>
            <p:cNvSpPr txBox="1"/>
            <p:nvPr/>
          </p:nvSpPr>
          <p:spPr bwMode="auto">
            <a:xfrm rot="20417445">
              <a:off x="6333362" y="1836679"/>
              <a:ext cx="1451171" cy="1422954"/>
            </a:xfrm>
            <a:prstGeom prst="rect">
              <a:avLst/>
            </a:prstGeom>
            <a:noFill/>
          </p:spPr>
          <p:txBody>
            <a:bodyPr wrap="square">
              <a:spAutoFit/>
            </a:bodyPr>
            <a:lstStyle/>
            <a:p>
              <a:pPr eaLnBrk="1" fontAlgn="auto" hangingPunct="1">
                <a:lnSpc>
                  <a:spcPct val="150000"/>
                </a:lnSpc>
                <a:spcBef>
                  <a:spcPts val="0"/>
                </a:spcBef>
                <a:spcAft>
                  <a:spcPts val="0"/>
                </a:spcAft>
                <a:defRPr/>
              </a:pPr>
              <a:r>
                <a:rPr lang="zh-CN" altLang="en-US" sz="2000" b="1" dirty="0">
                  <a:solidFill>
                    <a:schemeClr val="bg1"/>
                  </a:solidFill>
                  <a:latin typeface="+mn-ea"/>
                  <a:ea typeface="+mn-ea"/>
                </a:rPr>
                <a:t>硬件以及材料选择可行性多</a:t>
              </a:r>
              <a:endParaRPr lang="en-US" altLang="zh-CN" sz="2000" b="1" dirty="0">
                <a:solidFill>
                  <a:schemeClr val="bg1"/>
                </a:solidFill>
                <a:latin typeface="+mn-ea"/>
                <a:ea typeface="+mn-ea"/>
              </a:endParaRPr>
            </a:p>
          </p:txBody>
        </p:sp>
      </p:grpSp>
    </p:spTree>
    <p:extLst>
      <p:ext uri="{BB962C8B-B14F-4D97-AF65-F5344CB8AC3E}">
        <p14:creationId xmlns:p14="http://schemas.microsoft.com/office/powerpoint/2010/main" val="3690681720"/>
      </p:ext>
    </p:extLst>
  </p:cSld>
  <p:clrMapOvr>
    <a:masterClrMapping/>
  </p:clrMapOvr>
  <p:transition spd="slow">
    <p:push dir="u"/>
    <p:sndAc>
      <p:endSnd/>
    </p:sndAc>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strips(downRight)">
                                      <p:cBhvr>
                                        <p:cTn id="7" dur="1000"/>
                                        <p:tgtEl>
                                          <p:spTgt spid="17"/>
                                        </p:tgtEl>
                                      </p:cBhvr>
                                    </p:animEffect>
                                  </p:childTnLst>
                                </p:cTn>
                              </p:par>
                            </p:childTnLst>
                          </p:cTn>
                        </p:par>
                        <p:par>
                          <p:cTn id="8" fill="hold">
                            <p:stCondLst>
                              <p:cond delay="1000"/>
                            </p:stCondLst>
                            <p:childTnLst>
                              <p:par>
                                <p:cTn id="9" presetID="52"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Scale>
                                      <p:cBhvr>
                                        <p:cTn id="11" dur="1000" decel="50000" fill="hold">
                                          <p:stCondLst>
                                            <p:cond delay="0"/>
                                          </p:stCondLst>
                                        </p:cTn>
                                        <p:tgtEl>
                                          <p:spTgt spid="4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41"/>
                                        </p:tgtEl>
                                        <p:attrNameLst>
                                          <p:attrName>ppt_x</p:attrName>
                                          <p:attrName>ppt_y</p:attrName>
                                        </p:attrNameLst>
                                      </p:cBhvr>
                                    </p:animMotion>
                                    <p:animEffect transition="in" filter="fade">
                                      <p:cBhvr>
                                        <p:cTn id="13" dur="1000"/>
                                        <p:tgtEl>
                                          <p:spTgt spid="41"/>
                                        </p:tgtEl>
                                      </p:cBhvr>
                                    </p:animEffect>
                                  </p:childTnLst>
                                </p:cTn>
                              </p:par>
                            </p:childTnLst>
                          </p:cTn>
                        </p:par>
                        <p:par>
                          <p:cTn id="14" fill="hold">
                            <p:stCondLst>
                              <p:cond delay="2000"/>
                            </p:stCondLst>
                            <p:childTnLst>
                              <p:par>
                                <p:cTn id="15" presetID="52" presetClass="entr" presetSubtype="0" fill="hold" nodeType="afterEffect">
                                  <p:stCondLst>
                                    <p:cond delay="0"/>
                                  </p:stCondLst>
                                  <p:childTnLst>
                                    <p:set>
                                      <p:cBhvr>
                                        <p:cTn id="16" dur="1" fill="hold">
                                          <p:stCondLst>
                                            <p:cond delay="0"/>
                                          </p:stCondLst>
                                        </p:cTn>
                                        <p:tgtEl>
                                          <p:spTgt spid="48"/>
                                        </p:tgtEl>
                                        <p:attrNameLst>
                                          <p:attrName>style.visibility</p:attrName>
                                        </p:attrNameLst>
                                      </p:cBhvr>
                                      <p:to>
                                        <p:strVal val="visible"/>
                                      </p:to>
                                    </p:set>
                                    <p:animScale>
                                      <p:cBhvr>
                                        <p:cTn id="17" dur="1000" decel="50000" fill="hold">
                                          <p:stCondLst>
                                            <p:cond delay="0"/>
                                          </p:stCondLst>
                                        </p:cTn>
                                        <p:tgtEl>
                                          <p:spTgt spid="4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48"/>
                                        </p:tgtEl>
                                        <p:attrNameLst>
                                          <p:attrName>ppt_x</p:attrName>
                                          <p:attrName>ppt_y</p:attrName>
                                        </p:attrNameLst>
                                      </p:cBhvr>
                                    </p:animMotion>
                                    <p:animEffect transition="in" filter="fade">
                                      <p:cBhvr>
                                        <p:cTn id="19" dur="1000"/>
                                        <p:tgtEl>
                                          <p:spTgt spid="48"/>
                                        </p:tgtEl>
                                      </p:cBhvr>
                                    </p:animEffect>
                                  </p:childTnLst>
                                </p:cTn>
                              </p:par>
                              <p:par>
                                <p:cTn id="20" presetID="52" presetClass="entr" presetSubtype="0" fill="hold" nodeType="withEffect">
                                  <p:stCondLst>
                                    <p:cond delay="500"/>
                                  </p:stCondLst>
                                  <p:childTnLst>
                                    <p:set>
                                      <p:cBhvr>
                                        <p:cTn id="21" dur="1" fill="hold">
                                          <p:stCondLst>
                                            <p:cond delay="0"/>
                                          </p:stCondLst>
                                        </p:cTn>
                                        <p:tgtEl>
                                          <p:spTgt spid="53"/>
                                        </p:tgtEl>
                                        <p:attrNameLst>
                                          <p:attrName>style.visibility</p:attrName>
                                        </p:attrNameLst>
                                      </p:cBhvr>
                                      <p:to>
                                        <p:strVal val="visible"/>
                                      </p:to>
                                    </p:set>
                                    <p:animScale>
                                      <p:cBhvr>
                                        <p:cTn id="22" dur="1000" decel="50000" fill="hold">
                                          <p:stCondLst>
                                            <p:cond delay="0"/>
                                          </p:stCondLst>
                                        </p:cTn>
                                        <p:tgtEl>
                                          <p:spTgt spid="5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53"/>
                                        </p:tgtEl>
                                        <p:attrNameLst>
                                          <p:attrName>ppt_x</p:attrName>
                                          <p:attrName>ppt_y</p:attrName>
                                        </p:attrNameLst>
                                      </p:cBhvr>
                                    </p:animMotion>
                                    <p:animEffect transition="in" filter="fade">
                                      <p:cBhvr>
                                        <p:cTn id="24" dur="10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350498"/>
            <a:ext cx="3228536"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3" name="文本框 2"/>
          <p:cNvSpPr txBox="1"/>
          <p:nvPr/>
        </p:nvSpPr>
        <p:spPr>
          <a:xfrm>
            <a:off x="1352697" y="1663625"/>
            <a:ext cx="1677382" cy="530915"/>
          </a:xfrm>
          <a:prstGeom prst="rect">
            <a:avLst/>
          </a:prstGeom>
          <a:noFill/>
        </p:spPr>
        <p:txBody>
          <a:bodyPr wrap="none" lIns="68580" tIns="34290" rIns="68580" bIns="34290" rtlCol="0">
            <a:spAutoFit/>
          </a:bodyPr>
          <a:lstStyle/>
          <a:p>
            <a:r>
              <a:rPr lang="zh-CN" altLang="en-US" sz="3000" b="1" dirty="0">
                <a:solidFill>
                  <a:schemeClr val="bg1"/>
                </a:solidFill>
                <a:latin typeface="微软雅黑" panose="020B0503020204020204" pitchFamily="34" charset="-122"/>
                <a:ea typeface="微软雅黑" panose="020B0503020204020204" pitchFamily="34" charset="-122"/>
              </a:rPr>
              <a:t>第二部分</a:t>
            </a:r>
          </a:p>
        </p:txBody>
      </p:sp>
      <p:sp>
        <p:nvSpPr>
          <p:cNvPr id="5" name="TextBox 23"/>
          <p:cNvSpPr txBox="1"/>
          <p:nvPr/>
        </p:nvSpPr>
        <p:spPr>
          <a:xfrm>
            <a:off x="3773158" y="1826932"/>
            <a:ext cx="1773562" cy="300082"/>
          </a:xfrm>
          <a:prstGeom prst="rect">
            <a:avLst/>
          </a:prstGeom>
          <a:noFill/>
        </p:spPr>
        <p:txBody>
          <a:bodyPr wrap="none" lIns="68580" tIns="34290" rIns="68580" bIns="34290" rtlCol="0">
            <a:spAutoFit/>
          </a:bodyPr>
          <a:lstStyle/>
          <a:p>
            <a:pPr marL="285750" indent="-285750">
              <a:buFont typeface="Wingdings" panose="05000000000000000000" pitchFamily="2" charset="2"/>
              <a:buChar char="ü"/>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成员分工及贡献</a:t>
            </a:r>
          </a:p>
        </p:txBody>
      </p:sp>
      <p:sp>
        <p:nvSpPr>
          <p:cNvPr id="6" name="TextBox 24"/>
          <p:cNvSpPr txBox="1"/>
          <p:nvPr/>
        </p:nvSpPr>
        <p:spPr>
          <a:xfrm>
            <a:off x="3773158" y="2154348"/>
            <a:ext cx="1773562" cy="300082"/>
          </a:xfrm>
          <a:prstGeom prst="rect">
            <a:avLst/>
          </a:prstGeom>
          <a:noFill/>
        </p:spPr>
        <p:txBody>
          <a:bodyPr wrap="none" lIns="68580" tIns="34290" rIns="68580" bIns="34290" rtlCol="0">
            <a:spAutoFit/>
          </a:bodyPr>
          <a:lstStyle/>
          <a:p>
            <a:pPr marL="285750" indent="-285750">
              <a:buFont typeface="Wingdings" panose="05000000000000000000" pitchFamily="2" charset="2"/>
              <a:buChar char="ü"/>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时间安排及预算</a:t>
            </a:r>
          </a:p>
        </p:txBody>
      </p:sp>
      <p:sp>
        <p:nvSpPr>
          <p:cNvPr id="7" name="TextBox 25"/>
          <p:cNvSpPr txBox="1"/>
          <p:nvPr/>
        </p:nvSpPr>
        <p:spPr>
          <a:xfrm>
            <a:off x="3773159" y="2504490"/>
            <a:ext cx="1773562" cy="300082"/>
          </a:xfrm>
          <a:prstGeom prst="rect">
            <a:avLst/>
          </a:prstGeom>
          <a:noFill/>
        </p:spPr>
        <p:txBody>
          <a:bodyPr wrap="none" lIns="68580" tIns="34290" rIns="68580" bIns="34290" rtlCol="0">
            <a:spAutoFit/>
          </a:bodyPr>
          <a:lstStyle/>
          <a:p>
            <a:pPr marL="285750" indent="-285750">
              <a:buFont typeface="Wingdings" panose="05000000000000000000" pitchFamily="2" charset="2"/>
              <a:buChar char="ü"/>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难点突破与原理</a:t>
            </a:r>
          </a:p>
        </p:txBody>
      </p:sp>
      <p:grpSp>
        <p:nvGrpSpPr>
          <p:cNvPr id="12" name="组合 11"/>
          <p:cNvGrpSpPr/>
          <p:nvPr/>
        </p:nvGrpSpPr>
        <p:grpSpPr>
          <a:xfrm>
            <a:off x="3773160" y="1247148"/>
            <a:ext cx="4183216" cy="530915"/>
            <a:chOff x="3773160" y="1247148"/>
            <a:chExt cx="4183216" cy="530915"/>
          </a:xfrm>
        </p:grpSpPr>
        <p:sp>
          <p:nvSpPr>
            <p:cNvPr id="4" name="TextBox 4"/>
            <p:cNvSpPr txBox="1"/>
            <p:nvPr/>
          </p:nvSpPr>
          <p:spPr>
            <a:xfrm>
              <a:off x="3773160" y="1247148"/>
              <a:ext cx="2831544" cy="530915"/>
            </a:xfrm>
            <a:prstGeom prst="rect">
              <a:avLst/>
            </a:prstGeom>
            <a:noFill/>
          </p:spPr>
          <p:txBody>
            <a:bodyPr wrap="none" lIns="68580" tIns="34290" rIns="68580" bIns="34290" rtlCol="0">
              <a:spAutoFit/>
            </a:bodyPr>
            <a:lstStyle/>
            <a:p>
              <a:r>
                <a:rPr lang="en-US" altLang="zh-CN" sz="3000" dirty="0">
                  <a:solidFill>
                    <a:schemeClr val="accent1"/>
                  </a:solidFill>
                  <a:latin typeface="Impact" panose="020B0806030902050204" pitchFamily="34" charset="0"/>
                </a:rPr>
                <a:t>Current situation</a:t>
              </a:r>
              <a:endParaRPr lang="zh-CN" altLang="en-US" sz="3000" dirty="0">
                <a:solidFill>
                  <a:schemeClr val="accent1"/>
                </a:solidFill>
                <a:latin typeface="Impact" panose="020B0806030902050204" pitchFamily="34" charset="0"/>
              </a:endParaRPr>
            </a:p>
          </p:txBody>
        </p:sp>
        <p:sp>
          <p:nvSpPr>
            <p:cNvPr id="9" name="文本框 8"/>
            <p:cNvSpPr txBox="1"/>
            <p:nvPr/>
          </p:nvSpPr>
          <p:spPr>
            <a:xfrm>
              <a:off x="6586770" y="1293314"/>
              <a:ext cx="1369606" cy="438582"/>
            </a:xfrm>
            <a:prstGeom prst="rect">
              <a:avLst/>
            </a:prstGeom>
            <a:noFill/>
          </p:spPr>
          <p:txBody>
            <a:bodyPr wrap="none" lIns="68580" tIns="34290" rIns="68580" bIns="34290" rtlCol="0">
              <a:spAutoFit/>
            </a:bodyPr>
            <a:lstStyle/>
            <a:p>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项目进程</a:t>
              </a:r>
            </a:p>
          </p:txBody>
        </p:sp>
      </p:grpSp>
      <p:sp>
        <p:nvSpPr>
          <p:cNvPr id="10" name="矩形 9"/>
          <p:cNvSpPr/>
          <p:nvPr/>
        </p:nvSpPr>
        <p:spPr>
          <a:xfrm>
            <a:off x="3825914" y="2931790"/>
            <a:ext cx="5319000" cy="2004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3302392" y="1350498"/>
            <a:ext cx="305972" cy="11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Tree>
  </p:cSld>
  <p:clrMapOvr>
    <a:masterClrMapping/>
  </p:clrMapOvr>
  <p:transition spd="slow">
    <p:push dir="u"/>
    <p:sndAc>
      <p:endSnd/>
    </p:sndAc>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1"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400" fill="hold"/>
                                        <p:tgtEl>
                                          <p:spTgt spid="11"/>
                                        </p:tgtEl>
                                        <p:attrNameLst>
                                          <p:attrName>ppt_x</p:attrName>
                                        </p:attrNameLst>
                                      </p:cBhvr>
                                      <p:tavLst>
                                        <p:tav tm="0">
                                          <p:val>
                                            <p:strVal val="#ppt_x"/>
                                          </p:val>
                                        </p:tav>
                                        <p:tav tm="100000">
                                          <p:val>
                                            <p:strVal val="#ppt_x"/>
                                          </p:val>
                                        </p:tav>
                                      </p:tavLst>
                                    </p:anim>
                                    <p:anim calcmode="lin" valueType="num">
                                      <p:cBhvr additive="base">
                                        <p:cTn id="11" dur="400" fill="hold"/>
                                        <p:tgtEl>
                                          <p:spTgt spid="11"/>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grpId="0" nodeType="withEffect">
                                  <p:stCondLst>
                                    <p:cond delay="25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par>
                          <p:cTn id="26" fill="hold">
                            <p:stCondLst>
                              <p:cond delay="1500"/>
                            </p:stCondLst>
                            <p:childTnLst>
                              <p:par>
                                <p:cTn id="27" presetID="22" presetClass="entr" presetSubtype="8"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left)">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6" grpId="0"/>
      <p:bldP spid="7" grpId="0"/>
      <p:bldP spid="10" grpId="0" animBg="1"/>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a:spLocks noChangeArrowheads="1"/>
          </p:cNvSpPr>
          <p:nvPr/>
        </p:nvSpPr>
        <p:spPr bwMode="auto">
          <a:xfrm>
            <a:off x="827584" y="1375395"/>
            <a:ext cx="7495412" cy="308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endParaRPr lang="en-US" altLang="zh-CN" sz="1200" dirty="0">
              <a:solidFill>
                <a:sysClr val="windowText" lastClr="000000"/>
              </a:solidFill>
              <a:latin typeface="微软雅黑" panose="020B0503020204020204" pitchFamily="34" charset="-122"/>
              <a:ea typeface="微软雅黑" panose="020B0503020204020204" pitchFamily="34" charset="-122"/>
            </a:endParaRPr>
          </a:p>
        </p:txBody>
      </p:sp>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4327886" y="482797"/>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grpSp>
        <p:nvGrpSpPr>
          <p:cNvPr id="41" name="网线">
            <a:extLst>
              <a:ext uri="{FF2B5EF4-FFF2-40B4-BE49-F238E27FC236}">
                <a16:creationId xmlns:a16="http://schemas.microsoft.com/office/drawing/2014/main" id="{6D765CCD-D7B1-4657-A4B5-FDE34EA6CF29}"/>
              </a:ext>
            </a:extLst>
          </p:cNvPr>
          <p:cNvGrpSpPr/>
          <p:nvPr/>
        </p:nvGrpSpPr>
        <p:grpSpPr bwMode="auto">
          <a:xfrm>
            <a:off x="593472" y="1131590"/>
            <a:ext cx="3163922" cy="3329037"/>
            <a:chOff x="1937437" y="1332541"/>
            <a:chExt cx="3986578" cy="4192919"/>
          </a:xfrm>
        </p:grpSpPr>
        <p:sp>
          <p:nvSpPr>
            <p:cNvPr id="42" name="Line 16">
              <a:extLst>
                <a:ext uri="{FF2B5EF4-FFF2-40B4-BE49-F238E27FC236}">
                  <a16:creationId xmlns:a16="http://schemas.microsoft.com/office/drawing/2014/main" id="{59A6ABC4-5E73-42D3-B790-A14E69922462}"/>
                </a:ext>
              </a:extLst>
            </p:cNvPr>
            <p:cNvSpPr>
              <a:spLocks noChangeShapeType="1"/>
            </p:cNvSpPr>
            <p:nvPr/>
          </p:nvSpPr>
          <p:spPr bwMode="gray">
            <a:xfrm>
              <a:off x="1937437" y="3430588"/>
              <a:ext cx="3986578" cy="0"/>
            </a:xfrm>
            <a:prstGeom prst="line">
              <a:avLst/>
            </a:prstGeom>
            <a:noFill/>
            <a:ln w="28575">
              <a:solidFill>
                <a:srgbClr val="808080">
                  <a:alpha val="50000"/>
                </a:srgb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43" name="Line 17">
              <a:extLst>
                <a:ext uri="{FF2B5EF4-FFF2-40B4-BE49-F238E27FC236}">
                  <a16:creationId xmlns:a16="http://schemas.microsoft.com/office/drawing/2014/main" id="{33291E22-1F98-4A5D-8ECF-5117E8A6EFF3}"/>
                </a:ext>
              </a:extLst>
            </p:cNvPr>
            <p:cNvSpPr>
              <a:spLocks noChangeShapeType="1"/>
            </p:cNvSpPr>
            <p:nvPr/>
          </p:nvSpPr>
          <p:spPr bwMode="gray">
            <a:xfrm>
              <a:off x="3931520" y="1332541"/>
              <a:ext cx="0" cy="4192919"/>
            </a:xfrm>
            <a:prstGeom prst="line">
              <a:avLst/>
            </a:prstGeom>
            <a:noFill/>
            <a:ln w="28575">
              <a:solidFill>
                <a:srgbClr val="808080">
                  <a:alpha val="50000"/>
                </a:srgb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46" name="Oval 10">
              <a:extLst>
                <a:ext uri="{FF2B5EF4-FFF2-40B4-BE49-F238E27FC236}">
                  <a16:creationId xmlns:a16="http://schemas.microsoft.com/office/drawing/2014/main" id="{01D83F80-16D1-4573-8FBB-A4A30874391A}"/>
                </a:ext>
              </a:extLst>
            </p:cNvPr>
            <p:cNvSpPr>
              <a:spLocks noChangeArrowheads="1"/>
            </p:cNvSpPr>
            <p:nvPr/>
          </p:nvSpPr>
          <p:spPr bwMode="gray">
            <a:xfrm>
              <a:off x="2332760" y="1808648"/>
              <a:ext cx="3192756" cy="3216899"/>
            </a:xfrm>
            <a:prstGeom prst="ellipse">
              <a:avLst/>
            </a:prstGeom>
            <a:noFill/>
            <a:ln w="9525">
              <a:solidFill>
                <a:srgbClr val="B2B2B2">
                  <a:alpha val="50000"/>
                </a:srgbClr>
              </a:solidFill>
              <a:round/>
            </a:ln>
            <a:effectLst/>
            <a:extLst>
              <a:ext uri="{909E8E84-426E-40DD-AFC4-6F175D3DCCD1}">
                <a14:hiddenFill xmlns:a14="http://schemas.microsoft.com/office/drawing/2010/main">
                  <a:solidFill>
                    <a:schemeClr val="accent1">
                      <a:alpha val="64999"/>
                    </a:schemeClr>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47" name="Oval 15">
              <a:extLst>
                <a:ext uri="{FF2B5EF4-FFF2-40B4-BE49-F238E27FC236}">
                  <a16:creationId xmlns:a16="http://schemas.microsoft.com/office/drawing/2014/main" id="{4D06C81E-AAC4-4FB6-964D-264002EED9D0}"/>
                </a:ext>
              </a:extLst>
            </p:cNvPr>
            <p:cNvSpPr>
              <a:spLocks noChangeArrowheads="1"/>
            </p:cNvSpPr>
            <p:nvPr/>
          </p:nvSpPr>
          <p:spPr bwMode="auto">
            <a:xfrm>
              <a:off x="2135892" y="1600749"/>
              <a:ext cx="3608719" cy="3643808"/>
            </a:xfrm>
            <a:prstGeom prst="ellipse">
              <a:avLst/>
            </a:prstGeom>
            <a:noFill/>
            <a:ln w="19050">
              <a:solidFill>
                <a:srgbClr val="B2B2B2">
                  <a:alpha val="50000"/>
                </a:srgbClr>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48" name="标题">
            <a:extLst>
              <a:ext uri="{FF2B5EF4-FFF2-40B4-BE49-F238E27FC236}">
                <a16:creationId xmlns:a16="http://schemas.microsoft.com/office/drawing/2014/main" id="{F8353A7C-84CC-45BF-8CFC-19C8373C682F}"/>
              </a:ext>
            </a:extLst>
          </p:cNvPr>
          <p:cNvGrpSpPr/>
          <p:nvPr/>
        </p:nvGrpSpPr>
        <p:grpSpPr bwMode="auto">
          <a:xfrm>
            <a:off x="1109523" y="1731464"/>
            <a:ext cx="2117958" cy="2160256"/>
            <a:chOff x="579" y="1589"/>
            <a:chExt cx="1358" cy="1358"/>
          </a:xfrm>
          <a:solidFill>
            <a:schemeClr val="accent1"/>
          </a:solidFill>
        </p:grpSpPr>
        <p:sp>
          <p:nvSpPr>
            <p:cNvPr id="49" name="Oval 12">
              <a:extLst>
                <a:ext uri="{FF2B5EF4-FFF2-40B4-BE49-F238E27FC236}">
                  <a16:creationId xmlns:a16="http://schemas.microsoft.com/office/drawing/2014/main" id="{51B5DFE1-0897-4AA2-8143-86FA27E899E0}"/>
                </a:ext>
              </a:extLst>
            </p:cNvPr>
            <p:cNvSpPr>
              <a:spLocks noChangeArrowheads="1"/>
            </p:cNvSpPr>
            <p:nvPr/>
          </p:nvSpPr>
          <p:spPr bwMode="gray">
            <a:xfrm>
              <a:off x="579" y="1589"/>
              <a:ext cx="1358" cy="1358"/>
            </a:xfrm>
            <a:prstGeom prst="ellipse">
              <a:avLst/>
            </a:prstGeom>
            <a:grpFill/>
            <a:ln w="38100">
              <a:solidFill>
                <a:srgbClr val="F8F8F8"/>
              </a:solidFill>
              <a:round/>
            </a:ln>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50" name="Oval 13">
              <a:extLst>
                <a:ext uri="{FF2B5EF4-FFF2-40B4-BE49-F238E27FC236}">
                  <a16:creationId xmlns:a16="http://schemas.microsoft.com/office/drawing/2014/main" id="{94001DA9-8443-47BF-ABB9-9F4669E70E56}"/>
                </a:ext>
              </a:extLst>
            </p:cNvPr>
            <p:cNvSpPr>
              <a:spLocks noChangeArrowheads="1"/>
            </p:cNvSpPr>
            <p:nvPr/>
          </p:nvSpPr>
          <p:spPr bwMode="gray">
            <a:xfrm>
              <a:off x="635" y="1642"/>
              <a:ext cx="1245" cy="1246"/>
            </a:xfrm>
            <a:prstGeom prst="ellipse">
              <a:avLst/>
            </a:prstGeom>
            <a:grpFill/>
            <a:ln>
              <a:noFill/>
            </a:ln>
            <a:effectLst>
              <a:outerShdw algn="ctr" rotWithShape="0">
                <a:srgbClr val="000000">
                  <a:alpha val="50000"/>
                </a:srgbClr>
              </a:outerShdw>
            </a:effectLst>
            <a:extLst>
              <a:ext uri="{91240B29-F687-4F45-9708-019B960494DF}">
                <a14:hiddenLine xmlns:a14="http://schemas.microsoft.com/office/drawing/2010/main" w="9525">
                  <a:solidFill>
                    <a:srgbClr val="DDDDDD"/>
                  </a:solidFill>
                  <a:round/>
                </a14:hiddenLine>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51" name="Oval 14">
              <a:extLst>
                <a:ext uri="{FF2B5EF4-FFF2-40B4-BE49-F238E27FC236}">
                  <a16:creationId xmlns:a16="http://schemas.microsoft.com/office/drawing/2014/main" id="{59D1843E-9762-4B79-8B68-F069F0578FF0}"/>
                </a:ext>
              </a:extLst>
            </p:cNvPr>
            <p:cNvSpPr>
              <a:spLocks noChangeArrowheads="1"/>
            </p:cNvSpPr>
            <p:nvPr/>
          </p:nvSpPr>
          <p:spPr bwMode="gray">
            <a:xfrm>
              <a:off x="865" y="1880"/>
              <a:ext cx="797" cy="798"/>
            </a:xfrm>
            <a:prstGeom prst="ellipse">
              <a:avLst/>
            </a:prstGeom>
            <a:grpFill/>
            <a:ln>
              <a:noFill/>
            </a:ln>
            <a:effectLst/>
            <a:extLst>
              <a:ext uri="{91240B29-F687-4F45-9708-019B960494DF}">
                <a14:hiddenLine xmlns:a14="http://schemas.microsoft.com/office/drawing/2010/main" w="9525">
                  <a:solidFill>
                    <a:srgbClr val="B2B2B2"/>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algn="ctr" eaLnBrk="1" fontAlgn="auto" hangingPunct="1">
                <a:spcBef>
                  <a:spcPts val="0"/>
                </a:spcBef>
                <a:spcAft>
                  <a:spcPts val="0"/>
                </a:spcAft>
                <a:defRPr/>
              </a:pPr>
              <a:r>
                <a:rPr lang="zh-CN" altLang="en-US" sz="2000" b="1" kern="0" dirty="0">
                  <a:solidFill>
                    <a:srgbClr val="FFFFFF"/>
                  </a:solidFill>
                  <a:latin typeface="Arial" panose="020B0604020202020204" pitchFamily="34" charset="0"/>
                  <a:ea typeface="微软雅黑" panose="020B0503020204020204" pitchFamily="34" charset="-122"/>
                </a:rPr>
                <a:t>成员分工</a:t>
              </a:r>
            </a:p>
          </p:txBody>
        </p:sp>
      </p:grpSp>
      <p:sp>
        <p:nvSpPr>
          <p:cNvPr id="54" name="文本3">
            <a:extLst>
              <a:ext uri="{FF2B5EF4-FFF2-40B4-BE49-F238E27FC236}">
                <a16:creationId xmlns:a16="http://schemas.microsoft.com/office/drawing/2014/main" id="{1F6783C2-8A4B-4482-846E-88A1DF44AAE4}"/>
              </a:ext>
            </a:extLst>
          </p:cNvPr>
          <p:cNvSpPr>
            <a:spLocks noChangeArrowheads="1"/>
          </p:cNvSpPr>
          <p:nvPr/>
        </p:nvSpPr>
        <p:spPr bwMode="black">
          <a:xfrm>
            <a:off x="3836776" y="2667496"/>
            <a:ext cx="1853496"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hangingPunct="1">
              <a:buFont typeface="Arial" panose="020B0604020202020204" pitchFamily="34" charset="0"/>
              <a:buNone/>
              <a:defRPr/>
            </a:pPr>
            <a:r>
              <a:rPr lang="zh-CN" altLang="en-US" sz="1400" kern="0" dirty="0">
                <a:latin typeface="Arial" panose="020B0604020202020204" pitchFamily="34" charset="0"/>
                <a:ea typeface="微软雅黑" panose="020B0503020204020204" pitchFamily="34" charset="-122"/>
              </a:rPr>
              <a:t>软件</a:t>
            </a:r>
            <a:r>
              <a:rPr lang="en-US" altLang="zh-CN" sz="1400" kern="0" dirty="0">
                <a:latin typeface="Arial" panose="020B0604020202020204" pitchFamily="34" charset="0"/>
                <a:ea typeface="微软雅黑" panose="020B0503020204020204" pitchFamily="34" charset="-122"/>
              </a:rPr>
              <a:t>/</a:t>
            </a:r>
            <a:r>
              <a:rPr lang="zh-CN" altLang="en-US" sz="1400" kern="0" dirty="0">
                <a:latin typeface="Arial" panose="020B0604020202020204" pitchFamily="34" charset="0"/>
                <a:ea typeface="微软雅黑" panose="020B0503020204020204" pitchFamily="34" charset="-122"/>
              </a:rPr>
              <a:t>硬件</a:t>
            </a:r>
            <a:endParaRPr lang="en-US" altLang="zh-CN" sz="1400" kern="0" dirty="0">
              <a:latin typeface="Arial" panose="020B0604020202020204" pitchFamily="34" charset="0"/>
              <a:ea typeface="微软雅黑" panose="020B0503020204020204" pitchFamily="34" charset="-122"/>
            </a:endParaRPr>
          </a:p>
        </p:txBody>
      </p:sp>
      <p:sp>
        <p:nvSpPr>
          <p:cNvPr id="55" name="文本2">
            <a:extLst>
              <a:ext uri="{FF2B5EF4-FFF2-40B4-BE49-F238E27FC236}">
                <a16:creationId xmlns:a16="http://schemas.microsoft.com/office/drawing/2014/main" id="{8C68B5BC-C392-4575-8D9F-504184F20D95}"/>
              </a:ext>
            </a:extLst>
          </p:cNvPr>
          <p:cNvSpPr>
            <a:spLocks noChangeArrowheads="1"/>
          </p:cNvSpPr>
          <p:nvPr/>
        </p:nvSpPr>
        <p:spPr bwMode="black">
          <a:xfrm>
            <a:off x="3625092" y="1862339"/>
            <a:ext cx="1853496" cy="504172"/>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hangingPunct="1">
              <a:buFont typeface="Arial" panose="020B0604020202020204" pitchFamily="34" charset="0"/>
              <a:buNone/>
              <a:defRPr/>
            </a:pPr>
            <a:r>
              <a:rPr lang="zh-CN" altLang="en-US" sz="1400" kern="0" dirty="0">
                <a:latin typeface="Arial" panose="020B0604020202020204" pitchFamily="34" charset="0"/>
                <a:ea typeface="微软雅黑" panose="020B0503020204020204" pitchFamily="34" charset="-122"/>
              </a:rPr>
              <a:t>树莓派手势识别代码：</a:t>
            </a:r>
            <a:endParaRPr lang="en-US" altLang="zh-CN" sz="1400" kern="0" dirty="0">
              <a:latin typeface="Arial" panose="020B0604020202020204" pitchFamily="34" charset="0"/>
              <a:ea typeface="微软雅黑" panose="020B0503020204020204" pitchFamily="34" charset="-122"/>
            </a:endParaRPr>
          </a:p>
          <a:p>
            <a:pPr eaLnBrk="1" hangingPunct="1">
              <a:buFont typeface="Arial" panose="020B0604020202020204" pitchFamily="34" charset="0"/>
              <a:buNone/>
              <a:defRPr/>
            </a:pPr>
            <a:r>
              <a:rPr lang="zh-CN" altLang="en-US" sz="1400" kern="0" dirty="0">
                <a:latin typeface="Arial" panose="020B0604020202020204" pitchFamily="34" charset="0"/>
                <a:ea typeface="微软雅黑" panose="020B0503020204020204" pitchFamily="34" charset="-122"/>
              </a:rPr>
              <a:t>冯绍庭</a:t>
            </a:r>
            <a:endParaRPr lang="en-US" altLang="zh-CN" sz="1400" kern="0" dirty="0">
              <a:latin typeface="Arial" panose="020B0604020202020204" pitchFamily="34" charset="0"/>
              <a:ea typeface="微软雅黑" panose="020B0503020204020204" pitchFamily="34" charset="-122"/>
            </a:endParaRPr>
          </a:p>
        </p:txBody>
      </p:sp>
      <p:sp>
        <p:nvSpPr>
          <p:cNvPr id="56" name="文本1">
            <a:extLst>
              <a:ext uri="{FF2B5EF4-FFF2-40B4-BE49-F238E27FC236}">
                <a16:creationId xmlns:a16="http://schemas.microsoft.com/office/drawing/2014/main" id="{74C4B429-4D7F-47C7-B151-8FADF2551031}"/>
              </a:ext>
            </a:extLst>
          </p:cNvPr>
          <p:cNvSpPr>
            <a:spLocks noChangeArrowheads="1"/>
          </p:cNvSpPr>
          <p:nvPr/>
        </p:nvSpPr>
        <p:spPr bwMode="black">
          <a:xfrm>
            <a:off x="3012720" y="1237356"/>
            <a:ext cx="1854756" cy="504172"/>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fontAlgn="auto" hangingPunct="1">
              <a:spcBef>
                <a:spcPts val="0"/>
              </a:spcBef>
              <a:spcAft>
                <a:spcPts val="0"/>
              </a:spcAft>
              <a:defRPr/>
            </a:pPr>
            <a:r>
              <a:rPr lang="zh-CN" altLang="en-US" sz="1400" kern="0" dirty="0">
                <a:latin typeface="Arial" panose="020B0604020202020204" pitchFamily="34" charset="0"/>
                <a:ea typeface="微软雅黑" panose="020B0503020204020204" pitchFamily="34" charset="-122"/>
              </a:rPr>
              <a:t>音乐盒播放器部分代码：韦华光</a:t>
            </a:r>
            <a:endParaRPr lang="en-US" altLang="zh-CN" sz="1400" kern="0" dirty="0">
              <a:latin typeface="Arial" panose="020B0604020202020204" pitchFamily="34" charset="0"/>
              <a:ea typeface="微软雅黑" panose="020B0503020204020204" pitchFamily="34" charset="-122"/>
            </a:endParaRPr>
          </a:p>
        </p:txBody>
      </p:sp>
      <p:grpSp>
        <p:nvGrpSpPr>
          <p:cNvPr id="57" name="圆圈1">
            <a:extLst>
              <a:ext uri="{FF2B5EF4-FFF2-40B4-BE49-F238E27FC236}">
                <a16:creationId xmlns:a16="http://schemas.microsoft.com/office/drawing/2014/main" id="{957D4593-2A04-4E27-AE6F-26497935AD80}"/>
              </a:ext>
            </a:extLst>
          </p:cNvPr>
          <p:cNvGrpSpPr/>
          <p:nvPr/>
        </p:nvGrpSpPr>
        <p:grpSpPr bwMode="auto">
          <a:xfrm>
            <a:off x="2683146" y="1329950"/>
            <a:ext cx="302565" cy="302549"/>
            <a:chOff x="2928" y="2208"/>
            <a:chExt cx="262" cy="262"/>
          </a:xfrm>
          <a:solidFill>
            <a:schemeClr val="accent1"/>
          </a:solidFill>
        </p:grpSpPr>
        <p:sp>
          <p:nvSpPr>
            <p:cNvPr id="58" name="Oval 19">
              <a:extLst>
                <a:ext uri="{FF2B5EF4-FFF2-40B4-BE49-F238E27FC236}">
                  <a16:creationId xmlns:a16="http://schemas.microsoft.com/office/drawing/2014/main" id="{EE899744-9B30-4AEA-8DB3-AC167358DE1D}"/>
                </a:ext>
              </a:extLst>
            </p:cNvPr>
            <p:cNvSpPr>
              <a:spLocks noChangeArrowheads="1"/>
            </p:cNvSpPr>
            <p:nvPr/>
          </p:nvSpPr>
          <p:spPr bwMode="gray">
            <a:xfrm>
              <a:off x="2928" y="2208"/>
              <a:ext cx="262" cy="262"/>
            </a:xfrm>
            <a:prstGeom prst="ellipse">
              <a:avLst/>
            </a:prstGeom>
            <a:grpFill/>
            <a:ln w="12700">
              <a:solidFill>
                <a:srgbClr val="F8F8F8"/>
              </a:solidFill>
              <a:rou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59" name="Oval 20">
              <a:extLst>
                <a:ext uri="{FF2B5EF4-FFF2-40B4-BE49-F238E27FC236}">
                  <a16:creationId xmlns:a16="http://schemas.microsoft.com/office/drawing/2014/main" id="{22C0BB06-0851-4772-83F3-062B22BB6203}"/>
                </a:ext>
              </a:extLst>
            </p:cNvPr>
            <p:cNvSpPr>
              <a:spLocks noChangeArrowheads="1"/>
            </p:cNvSpPr>
            <p:nvPr/>
          </p:nvSpPr>
          <p:spPr bwMode="gray">
            <a:xfrm>
              <a:off x="2953"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60" name="圆圈2">
            <a:extLst>
              <a:ext uri="{FF2B5EF4-FFF2-40B4-BE49-F238E27FC236}">
                <a16:creationId xmlns:a16="http://schemas.microsoft.com/office/drawing/2014/main" id="{1CD61594-9509-4E99-8F78-63BB6E84027E}"/>
              </a:ext>
            </a:extLst>
          </p:cNvPr>
          <p:cNvGrpSpPr/>
          <p:nvPr/>
        </p:nvGrpSpPr>
        <p:grpSpPr bwMode="auto">
          <a:xfrm>
            <a:off x="3316555" y="1957669"/>
            <a:ext cx="302565" cy="302549"/>
            <a:chOff x="2928" y="2208"/>
            <a:chExt cx="262" cy="262"/>
          </a:xfrm>
          <a:solidFill>
            <a:schemeClr val="tx1">
              <a:lumMod val="50000"/>
              <a:lumOff val="50000"/>
            </a:schemeClr>
          </a:solidFill>
        </p:grpSpPr>
        <p:sp>
          <p:nvSpPr>
            <p:cNvPr id="61" name="Oval 28">
              <a:extLst>
                <a:ext uri="{FF2B5EF4-FFF2-40B4-BE49-F238E27FC236}">
                  <a16:creationId xmlns:a16="http://schemas.microsoft.com/office/drawing/2014/main" id="{2471A9D5-42F8-4B7E-A5D2-888700E5A658}"/>
                </a:ext>
              </a:extLst>
            </p:cNvPr>
            <p:cNvSpPr>
              <a:spLocks noChangeArrowheads="1"/>
            </p:cNvSpPr>
            <p:nvPr/>
          </p:nvSpPr>
          <p:spPr bwMode="gray">
            <a:xfrm>
              <a:off x="2928" y="2208"/>
              <a:ext cx="262" cy="262"/>
            </a:xfrm>
            <a:prstGeom prst="ellipse">
              <a:avLst/>
            </a:prstGeom>
            <a:grpFill/>
            <a:ln w="12700">
              <a:solidFill>
                <a:srgbClr val="F8F8F8"/>
              </a:solidFill>
              <a:rou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62" name="Oval 29">
              <a:extLst>
                <a:ext uri="{FF2B5EF4-FFF2-40B4-BE49-F238E27FC236}">
                  <a16:creationId xmlns:a16="http://schemas.microsoft.com/office/drawing/2014/main" id="{4038080F-FC75-49D0-8896-8511B6A9466F}"/>
                </a:ext>
              </a:extLst>
            </p:cNvPr>
            <p:cNvSpPr>
              <a:spLocks noChangeArrowheads="1"/>
            </p:cNvSpPr>
            <p:nvPr/>
          </p:nvSpPr>
          <p:spPr bwMode="gray">
            <a:xfrm>
              <a:off x="2950"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63" name="圆圈3">
            <a:extLst>
              <a:ext uri="{FF2B5EF4-FFF2-40B4-BE49-F238E27FC236}">
                <a16:creationId xmlns:a16="http://schemas.microsoft.com/office/drawing/2014/main" id="{99A09757-3645-4A9B-83B2-A6C033D00920}"/>
              </a:ext>
            </a:extLst>
          </p:cNvPr>
          <p:cNvGrpSpPr/>
          <p:nvPr/>
        </p:nvGrpSpPr>
        <p:grpSpPr bwMode="auto">
          <a:xfrm>
            <a:off x="3522977" y="2641937"/>
            <a:ext cx="302565" cy="302549"/>
            <a:chOff x="2928" y="2208"/>
            <a:chExt cx="262" cy="262"/>
          </a:xfrm>
          <a:solidFill>
            <a:schemeClr val="accent1"/>
          </a:solidFill>
        </p:grpSpPr>
        <p:sp>
          <p:nvSpPr>
            <p:cNvPr id="64" name="Oval 31">
              <a:extLst>
                <a:ext uri="{FF2B5EF4-FFF2-40B4-BE49-F238E27FC236}">
                  <a16:creationId xmlns:a16="http://schemas.microsoft.com/office/drawing/2014/main" id="{93AB5984-30BE-4C09-8914-3C5FDBAF18BA}"/>
                </a:ext>
              </a:extLst>
            </p:cNvPr>
            <p:cNvSpPr>
              <a:spLocks noChangeArrowheads="1"/>
            </p:cNvSpPr>
            <p:nvPr/>
          </p:nvSpPr>
          <p:spPr bwMode="gray">
            <a:xfrm>
              <a:off x="2928" y="2208"/>
              <a:ext cx="262" cy="262"/>
            </a:xfrm>
            <a:prstGeom prst="ellipse">
              <a:avLst/>
            </a:prstGeom>
            <a:grpFill/>
            <a:ln w="12700">
              <a:solidFill>
                <a:srgbClr val="F8F8F8"/>
              </a:solidFill>
              <a:rou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65" name="Oval 32">
              <a:extLst>
                <a:ext uri="{FF2B5EF4-FFF2-40B4-BE49-F238E27FC236}">
                  <a16:creationId xmlns:a16="http://schemas.microsoft.com/office/drawing/2014/main" id="{033B9268-738B-4F55-9397-6FD4B4248943}"/>
                </a:ext>
              </a:extLst>
            </p:cNvPr>
            <p:cNvSpPr>
              <a:spLocks noChangeArrowheads="1"/>
            </p:cNvSpPr>
            <p:nvPr/>
          </p:nvSpPr>
          <p:spPr bwMode="gray">
            <a:xfrm>
              <a:off x="2950"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66" name="圆圈4">
            <a:extLst>
              <a:ext uri="{FF2B5EF4-FFF2-40B4-BE49-F238E27FC236}">
                <a16:creationId xmlns:a16="http://schemas.microsoft.com/office/drawing/2014/main" id="{758D866B-D6A4-41BD-AEEF-065A8F6F30FE}"/>
              </a:ext>
            </a:extLst>
          </p:cNvPr>
          <p:cNvGrpSpPr/>
          <p:nvPr/>
        </p:nvGrpSpPr>
        <p:grpSpPr bwMode="auto">
          <a:xfrm>
            <a:off x="3308072" y="3368622"/>
            <a:ext cx="302565" cy="302549"/>
            <a:chOff x="2928" y="2208"/>
            <a:chExt cx="262" cy="262"/>
          </a:xfrm>
          <a:solidFill>
            <a:schemeClr val="tx1">
              <a:lumMod val="50000"/>
              <a:lumOff val="50000"/>
            </a:schemeClr>
          </a:solidFill>
        </p:grpSpPr>
        <p:sp>
          <p:nvSpPr>
            <p:cNvPr id="67" name="Oval 34">
              <a:extLst>
                <a:ext uri="{FF2B5EF4-FFF2-40B4-BE49-F238E27FC236}">
                  <a16:creationId xmlns:a16="http://schemas.microsoft.com/office/drawing/2014/main" id="{B035E068-BE55-4610-8640-68AA2585C8E4}"/>
                </a:ext>
              </a:extLst>
            </p:cNvPr>
            <p:cNvSpPr>
              <a:spLocks noChangeArrowheads="1"/>
            </p:cNvSpPr>
            <p:nvPr/>
          </p:nvSpPr>
          <p:spPr bwMode="gray">
            <a:xfrm>
              <a:off x="2928" y="2208"/>
              <a:ext cx="262" cy="262"/>
            </a:xfrm>
            <a:prstGeom prst="ellipse">
              <a:avLst/>
            </a:prstGeom>
            <a:grpFill/>
            <a:ln w="12700">
              <a:solidFill>
                <a:srgbClr val="F8F8F8"/>
              </a:solidFill>
              <a:rou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68" name="Oval 35">
              <a:extLst>
                <a:ext uri="{FF2B5EF4-FFF2-40B4-BE49-F238E27FC236}">
                  <a16:creationId xmlns:a16="http://schemas.microsoft.com/office/drawing/2014/main" id="{05768A64-DCBE-4D2C-841D-ADFC4D6F5828}"/>
                </a:ext>
              </a:extLst>
            </p:cNvPr>
            <p:cNvSpPr>
              <a:spLocks noChangeArrowheads="1"/>
            </p:cNvSpPr>
            <p:nvPr/>
          </p:nvSpPr>
          <p:spPr bwMode="gray">
            <a:xfrm>
              <a:off x="2951"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69" name="圆圈5">
            <a:extLst>
              <a:ext uri="{FF2B5EF4-FFF2-40B4-BE49-F238E27FC236}">
                <a16:creationId xmlns:a16="http://schemas.microsoft.com/office/drawing/2014/main" id="{985C1F55-B460-499E-84A0-41FE566F7DE5}"/>
              </a:ext>
            </a:extLst>
          </p:cNvPr>
          <p:cNvGrpSpPr/>
          <p:nvPr/>
        </p:nvGrpSpPr>
        <p:grpSpPr bwMode="auto">
          <a:xfrm>
            <a:off x="2751011" y="3922824"/>
            <a:ext cx="302565" cy="302549"/>
            <a:chOff x="2928" y="2208"/>
            <a:chExt cx="262" cy="262"/>
          </a:xfrm>
          <a:solidFill>
            <a:schemeClr val="accent1"/>
          </a:solidFill>
        </p:grpSpPr>
        <p:sp>
          <p:nvSpPr>
            <p:cNvPr id="70" name="Oval 37">
              <a:extLst>
                <a:ext uri="{FF2B5EF4-FFF2-40B4-BE49-F238E27FC236}">
                  <a16:creationId xmlns:a16="http://schemas.microsoft.com/office/drawing/2014/main" id="{0E3E7E82-9190-4FC9-9E2E-02B1922D2131}"/>
                </a:ext>
              </a:extLst>
            </p:cNvPr>
            <p:cNvSpPr>
              <a:spLocks noChangeArrowheads="1"/>
            </p:cNvSpPr>
            <p:nvPr/>
          </p:nvSpPr>
          <p:spPr bwMode="gray">
            <a:xfrm>
              <a:off x="2928" y="2208"/>
              <a:ext cx="262" cy="262"/>
            </a:xfrm>
            <a:prstGeom prst="ellipse">
              <a:avLst/>
            </a:prstGeom>
            <a:grpFill/>
            <a:ln w="12700">
              <a:solidFill>
                <a:srgbClr val="F8F8F8"/>
              </a:solidFill>
              <a:rou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71" name="Oval 38">
              <a:extLst>
                <a:ext uri="{FF2B5EF4-FFF2-40B4-BE49-F238E27FC236}">
                  <a16:creationId xmlns:a16="http://schemas.microsoft.com/office/drawing/2014/main" id="{CCBDD287-DF21-4E14-9FA0-561278451BB2}"/>
                </a:ext>
              </a:extLst>
            </p:cNvPr>
            <p:cNvSpPr>
              <a:spLocks noChangeArrowheads="1"/>
            </p:cNvSpPr>
            <p:nvPr/>
          </p:nvSpPr>
          <p:spPr bwMode="gray">
            <a:xfrm>
              <a:off x="2949"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sp>
        <p:nvSpPr>
          <p:cNvPr id="72" name="文本框 74">
            <a:extLst>
              <a:ext uri="{FF2B5EF4-FFF2-40B4-BE49-F238E27FC236}">
                <a16:creationId xmlns:a16="http://schemas.microsoft.com/office/drawing/2014/main" id="{7CCB7F1B-5473-4330-AC7E-0775311957E2}"/>
              </a:ext>
            </a:extLst>
          </p:cNvPr>
          <p:cNvSpPr txBox="1">
            <a:spLocks noChangeArrowheads="1"/>
          </p:cNvSpPr>
          <p:nvPr/>
        </p:nvSpPr>
        <p:spPr bwMode="auto">
          <a:xfrm>
            <a:off x="5868144" y="1789797"/>
            <a:ext cx="3024336" cy="1010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2576" tIns="36288" rIns="72576" bIns="36288">
            <a:spAutoFit/>
          </a:bodyPr>
          <a:lstStyle>
            <a:lvl1pPr>
              <a:defRPr sz="2600">
                <a:solidFill>
                  <a:schemeClr val="tx1"/>
                </a:solidFill>
                <a:latin typeface="Calibri" panose="020F0502020204030204" pitchFamily="34" charset="0"/>
                <a:ea typeface="宋体" panose="02010600030101010101" pitchFamily="2" charset="-122"/>
              </a:defRPr>
            </a:lvl1pPr>
            <a:lvl2pPr marL="742950" indent="-285750">
              <a:defRPr sz="2200">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sz="1700">
                <a:solidFill>
                  <a:schemeClr val="tx1"/>
                </a:solidFill>
                <a:latin typeface="Calibri" panose="020F0502020204030204" pitchFamily="34" charset="0"/>
                <a:ea typeface="宋体" panose="02010600030101010101" pitchFamily="2" charset="-122"/>
              </a:defRPr>
            </a:lvl4pPr>
            <a:lvl5pPr marL="2057400" indent="-228600">
              <a:defRPr sz="17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9pPr>
          </a:lstStyle>
          <a:p>
            <a:pPr>
              <a:lnSpc>
                <a:spcPct val="13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1.</a:t>
            </a:r>
          </a:p>
          <a:p>
            <a:pPr>
              <a:lnSpc>
                <a:spcPct val="13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2.</a:t>
            </a:r>
          </a:p>
          <a:p>
            <a:pPr>
              <a:lnSpc>
                <a:spcPct val="13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3.</a:t>
            </a:r>
          </a:p>
          <a:p>
            <a:pPr>
              <a:lnSpc>
                <a:spcPct val="13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4.</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74" name="矩形 1">
            <a:extLst>
              <a:ext uri="{FF2B5EF4-FFF2-40B4-BE49-F238E27FC236}">
                <a16:creationId xmlns:a16="http://schemas.microsoft.com/office/drawing/2014/main" id="{76CB2E5C-109A-412B-8606-08DF3CBE059A}"/>
              </a:ext>
            </a:extLst>
          </p:cNvPr>
          <p:cNvSpPr>
            <a:spLocks noChangeArrowheads="1"/>
          </p:cNvSpPr>
          <p:nvPr/>
        </p:nvSpPr>
        <p:spPr bwMode="auto">
          <a:xfrm>
            <a:off x="5868145" y="1347614"/>
            <a:ext cx="1440160" cy="319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2576" tIns="36288" rIns="72576" bIns="36288">
            <a:spAutoFit/>
          </a:bodyPr>
          <a:lstStyle/>
          <a:p>
            <a:pPr eaLnBrk="1" hangingPunct="1">
              <a:buFont typeface="Arial" panose="020B0604020202020204" pitchFamily="34" charset="0"/>
              <a:buNone/>
            </a:pPr>
            <a:r>
              <a:rPr lang="zh-CN" altLang="en-US" sz="1600" dirty="0">
                <a:latin typeface="微软雅黑" panose="020B0503020204020204" pitchFamily="34" charset="-122"/>
                <a:ea typeface="微软雅黑" panose="020B0503020204020204" pitchFamily="34" charset="-122"/>
              </a:rPr>
              <a:t>成员贡献：</a:t>
            </a:r>
            <a:endParaRPr lang="en-US" altLang="zh-CN" sz="1600" dirty="0">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376236F9-7B1B-48BB-BA9B-CD73CDBE981E}"/>
              </a:ext>
            </a:extLst>
          </p:cNvPr>
          <p:cNvSpPr txBox="1"/>
          <p:nvPr/>
        </p:nvSpPr>
        <p:spPr>
          <a:xfrm>
            <a:off x="3697189" y="3409561"/>
            <a:ext cx="162095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400" b="0" i="0" u="none" strike="noStrike" kern="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cs"/>
              </a:rPr>
              <a:t>外壳测量和设计：</a:t>
            </a:r>
            <a:endParaRPr kumimoji="0" lang="en-US" altLang="zh-CN" sz="1400" b="0" i="0" u="none" strike="noStrike" kern="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400" b="0" i="0" u="none" strike="noStrike" kern="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cs"/>
              </a:rPr>
              <a:t>郑唯楚</a:t>
            </a:r>
            <a:endParaRPr kumimoji="0" lang="en-US" altLang="zh-CN" sz="1400" b="0" i="0" u="none" strike="noStrike" kern="0" cap="none" spc="0" normalizeH="0" baseline="0" noProof="0" dirty="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75" name="文本框 74">
            <a:extLst>
              <a:ext uri="{FF2B5EF4-FFF2-40B4-BE49-F238E27FC236}">
                <a16:creationId xmlns:a16="http://schemas.microsoft.com/office/drawing/2014/main" id="{4F23A89D-CA5B-4506-97EB-1208CB74EED8}"/>
              </a:ext>
            </a:extLst>
          </p:cNvPr>
          <p:cNvSpPr txBox="1"/>
          <p:nvPr/>
        </p:nvSpPr>
        <p:spPr>
          <a:xfrm>
            <a:off x="3227481" y="4155926"/>
            <a:ext cx="3416320" cy="523220"/>
          </a:xfrm>
          <a:prstGeom prst="rect">
            <a:avLst/>
          </a:prstGeom>
          <a:noFill/>
        </p:spPr>
        <p:txBody>
          <a:bodyPr wrap="none" rtlCol="0">
            <a:spAutoFit/>
          </a:bodyPr>
          <a:lstStyle/>
          <a:p>
            <a:r>
              <a:rPr lang="zh-CN" altLang="en-US" sz="1400" dirty="0"/>
              <a:t>硬件选取，材料加工与组装，组织联络，</a:t>
            </a:r>
            <a:endParaRPr lang="en-US" altLang="zh-CN" sz="1400" dirty="0"/>
          </a:p>
          <a:p>
            <a:r>
              <a:rPr lang="zh-CN" altLang="en-US" sz="1400" dirty="0"/>
              <a:t>汇总报告：李知恒</a:t>
            </a:r>
          </a:p>
        </p:txBody>
      </p:sp>
    </p:spTree>
    <p:extLst>
      <p:ext uri="{BB962C8B-B14F-4D97-AF65-F5344CB8AC3E}">
        <p14:creationId xmlns:p14="http://schemas.microsoft.com/office/powerpoint/2010/main" val="391024394"/>
      </p:ext>
    </p:extLst>
  </p:cSld>
  <p:clrMapOvr>
    <a:masterClrMapping/>
  </p:clrMapOvr>
  <p:transition spd="slow">
    <p:push dir="u"/>
    <p:sndAc>
      <p:end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Effect transition="in" filter="fade">
                                      <p:cBhvr>
                                        <p:cTn id="9" dur="500"/>
                                        <p:tgtEl>
                                          <p:spTgt spid="41"/>
                                        </p:tgtEl>
                                      </p:cBhvr>
                                    </p:animEffect>
                                  </p:childTnLst>
                                </p:cTn>
                              </p:par>
                            </p:childTnLst>
                          </p:cTn>
                        </p:par>
                        <p:par>
                          <p:cTn id="10" fill="hold">
                            <p:stCondLst>
                              <p:cond delay="500"/>
                            </p:stCondLst>
                            <p:childTnLst>
                              <p:par>
                                <p:cTn id="11" presetID="31" presetClass="entr" presetSubtype="0" fill="hold" nodeType="afterEffect">
                                  <p:stCondLst>
                                    <p:cond delay="0"/>
                                  </p:stCondLst>
                                  <p:childTnLst>
                                    <p:set>
                                      <p:cBhvr>
                                        <p:cTn id="12" dur="1" fill="hold">
                                          <p:stCondLst>
                                            <p:cond delay="0"/>
                                          </p:stCondLst>
                                        </p:cTn>
                                        <p:tgtEl>
                                          <p:spTgt spid="48"/>
                                        </p:tgtEl>
                                        <p:attrNameLst>
                                          <p:attrName>style.visibility</p:attrName>
                                        </p:attrNameLst>
                                      </p:cBhvr>
                                      <p:to>
                                        <p:strVal val="visible"/>
                                      </p:to>
                                    </p:set>
                                    <p:anim calcmode="lin" valueType="num">
                                      <p:cBhvr>
                                        <p:cTn id="13" dur="500" fill="hold"/>
                                        <p:tgtEl>
                                          <p:spTgt spid="48"/>
                                        </p:tgtEl>
                                        <p:attrNameLst>
                                          <p:attrName>ppt_w</p:attrName>
                                        </p:attrNameLst>
                                      </p:cBhvr>
                                      <p:tavLst>
                                        <p:tav tm="0">
                                          <p:val>
                                            <p:fltVal val="0"/>
                                          </p:val>
                                        </p:tav>
                                        <p:tav tm="100000">
                                          <p:val>
                                            <p:strVal val="#ppt_w"/>
                                          </p:val>
                                        </p:tav>
                                      </p:tavLst>
                                    </p:anim>
                                    <p:anim calcmode="lin" valueType="num">
                                      <p:cBhvr>
                                        <p:cTn id="14" dur="500" fill="hold"/>
                                        <p:tgtEl>
                                          <p:spTgt spid="48"/>
                                        </p:tgtEl>
                                        <p:attrNameLst>
                                          <p:attrName>ppt_h</p:attrName>
                                        </p:attrNameLst>
                                      </p:cBhvr>
                                      <p:tavLst>
                                        <p:tav tm="0">
                                          <p:val>
                                            <p:fltVal val="0"/>
                                          </p:val>
                                        </p:tav>
                                        <p:tav tm="100000">
                                          <p:val>
                                            <p:strVal val="#ppt_h"/>
                                          </p:val>
                                        </p:tav>
                                      </p:tavLst>
                                    </p:anim>
                                    <p:anim calcmode="lin" valueType="num">
                                      <p:cBhvr>
                                        <p:cTn id="15" dur="500" fill="hold"/>
                                        <p:tgtEl>
                                          <p:spTgt spid="48"/>
                                        </p:tgtEl>
                                        <p:attrNameLst>
                                          <p:attrName>style.rotation</p:attrName>
                                        </p:attrNameLst>
                                      </p:cBhvr>
                                      <p:tavLst>
                                        <p:tav tm="0">
                                          <p:val>
                                            <p:fltVal val="90"/>
                                          </p:val>
                                        </p:tav>
                                        <p:tav tm="100000">
                                          <p:val>
                                            <p:fltVal val="0"/>
                                          </p:val>
                                        </p:tav>
                                      </p:tavLst>
                                    </p:anim>
                                    <p:animEffect transition="in" filter="fade">
                                      <p:cBhvr>
                                        <p:cTn id="16" dur="500"/>
                                        <p:tgtEl>
                                          <p:spTgt spid="4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7"/>
                                        </p:tgtEl>
                                        <p:attrNameLst>
                                          <p:attrName>style.visibility</p:attrName>
                                        </p:attrNameLst>
                                      </p:cBhvr>
                                      <p:to>
                                        <p:strVal val="visible"/>
                                      </p:to>
                                    </p:set>
                                    <p:animEffect transition="in" filter="fade">
                                      <p:cBhvr>
                                        <p:cTn id="21" dur="500"/>
                                        <p:tgtEl>
                                          <p:spTgt spid="57"/>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56"/>
                                        </p:tgtEl>
                                        <p:attrNameLst>
                                          <p:attrName>style.visibility</p:attrName>
                                        </p:attrNameLst>
                                      </p:cBhvr>
                                      <p:to>
                                        <p:strVal val="visible"/>
                                      </p:to>
                                    </p:set>
                                    <p:animEffect transition="in" filter="randombar(horizontal)">
                                      <p:cBhvr>
                                        <p:cTn id="24" dur="500"/>
                                        <p:tgtEl>
                                          <p:spTgt spid="5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0"/>
                                        </p:tgtEl>
                                        <p:attrNameLst>
                                          <p:attrName>style.visibility</p:attrName>
                                        </p:attrNameLst>
                                      </p:cBhvr>
                                      <p:to>
                                        <p:strVal val="visible"/>
                                      </p:to>
                                    </p:set>
                                    <p:animEffect transition="in" filter="fade">
                                      <p:cBhvr>
                                        <p:cTn id="29" dur="500"/>
                                        <p:tgtEl>
                                          <p:spTgt spid="60"/>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55"/>
                                        </p:tgtEl>
                                        <p:attrNameLst>
                                          <p:attrName>style.visibility</p:attrName>
                                        </p:attrNameLst>
                                      </p:cBhvr>
                                      <p:to>
                                        <p:strVal val="visible"/>
                                      </p:to>
                                    </p:set>
                                    <p:animEffect transition="in" filter="randombar(horizontal)">
                                      <p:cBhvr>
                                        <p:cTn id="32" dur="500"/>
                                        <p:tgtEl>
                                          <p:spTgt spid="5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3"/>
                                        </p:tgtEl>
                                        <p:attrNameLst>
                                          <p:attrName>style.visibility</p:attrName>
                                        </p:attrNameLst>
                                      </p:cBhvr>
                                      <p:to>
                                        <p:strVal val="visible"/>
                                      </p:to>
                                    </p:set>
                                    <p:animEffect transition="in" filter="fade">
                                      <p:cBhvr>
                                        <p:cTn id="37" dur="500"/>
                                        <p:tgtEl>
                                          <p:spTgt spid="63"/>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54"/>
                                        </p:tgtEl>
                                        <p:attrNameLst>
                                          <p:attrName>style.visibility</p:attrName>
                                        </p:attrNameLst>
                                      </p:cBhvr>
                                      <p:to>
                                        <p:strVal val="visible"/>
                                      </p:to>
                                    </p:set>
                                    <p:animEffect transition="in" filter="randombar(horizontal)">
                                      <p:cBhvr>
                                        <p:cTn id="40" dur="500"/>
                                        <p:tgtEl>
                                          <p:spTgt spid="5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66"/>
                                        </p:tgtEl>
                                        <p:attrNameLst>
                                          <p:attrName>style.visibility</p:attrName>
                                        </p:attrNameLst>
                                      </p:cBhvr>
                                      <p:to>
                                        <p:strVal val="visible"/>
                                      </p:to>
                                    </p:set>
                                    <p:animEffect transition="in" filter="fade">
                                      <p:cBhvr>
                                        <p:cTn id="45" dur="500"/>
                                        <p:tgtEl>
                                          <p:spTgt spid="66"/>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randombar(horizontal)">
                                      <p:cBhvr>
                                        <p:cTn id="50" dur="500"/>
                                        <p:tgtEl>
                                          <p:spTgt spid="3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69"/>
                                        </p:tgtEl>
                                        <p:attrNameLst>
                                          <p:attrName>style.visibility</p:attrName>
                                        </p:attrNameLst>
                                      </p:cBhvr>
                                      <p:to>
                                        <p:strVal val="visible"/>
                                      </p:to>
                                    </p:set>
                                    <p:animEffect transition="in" filter="fade">
                                      <p:cBhvr>
                                        <p:cTn id="55" dur="500"/>
                                        <p:tgtEl>
                                          <p:spTgt spid="69"/>
                                        </p:tgtEl>
                                      </p:cBhvr>
                                    </p:animEffect>
                                  </p:childTnLst>
                                </p:cTn>
                              </p:par>
                            </p:childTnLst>
                          </p:cTn>
                        </p:par>
                      </p:childTnLst>
                    </p:cTn>
                  </p:par>
                  <p:par>
                    <p:cTn id="56" fill="hold">
                      <p:stCondLst>
                        <p:cond delay="indefinite"/>
                      </p:stCondLst>
                      <p:childTnLst>
                        <p:par>
                          <p:cTn id="57" fill="hold">
                            <p:stCondLst>
                              <p:cond delay="0"/>
                            </p:stCondLst>
                            <p:childTnLst>
                              <p:par>
                                <p:cTn id="58" presetID="14" presetClass="entr" presetSubtype="10" fill="hold" grpId="0" nodeType="clickEffect">
                                  <p:stCondLst>
                                    <p:cond delay="0"/>
                                  </p:stCondLst>
                                  <p:childTnLst>
                                    <p:set>
                                      <p:cBhvr>
                                        <p:cTn id="59" dur="1" fill="hold">
                                          <p:stCondLst>
                                            <p:cond delay="0"/>
                                          </p:stCondLst>
                                        </p:cTn>
                                        <p:tgtEl>
                                          <p:spTgt spid="75"/>
                                        </p:tgtEl>
                                        <p:attrNameLst>
                                          <p:attrName>style.visibility</p:attrName>
                                        </p:attrNameLst>
                                      </p:cBhvr>
                                      <p:to>
                                        <p:strVal val="visible"/>
                                      </p:to>
                                    </p:set>
                                    <p:animEffect transition="in" filter="randombar(horizontal)">
                                      <p:cBhvr>
                                        <p:cTn id="60" dur="500"/>
                                        <p:tgtEl>
                                          <p:spTgt spid="75"/>
                                        </p:tgtEl>
                                      </p:cBhvr>
                                    </p:animEffect>
                                  </p:childTnLst>
                                </p:cTn>
                              </p:par>
                            </p:childTnLst>
                          </p:cTn>
                        </p:par>
                      </p:childTnLst>
                    </p:cTn>
                  </p:par>
                  <p:par>
                    <p:cTn id="61" fill="hold">
                      <p:stCondLst>
                        <p:cond delay="indefinite"/>
                      </p:stCondLst>
                      <p:childTnLst>
                        <p:par>
                          <p:cTn id="62" fill="hold">
                            <p:stCondLst>
                              <p:cond delay="0"/>
                            </p:stCondLst>
                            <p:childTnLst>
                              <p:par>
                                <p:cTn id="63" presetID="16" presetClass="entr" presetSubtype="21" fill="hold" grpId="0" nodeType="clickEffect">
                                  <p:stCondLst>
                                    <p:cond delay="0"/>
                                  </p:stCondLst>
                                  <p:childTnLst>
                                    <p:set>
                                      <p:cBhvr>
                                        <p:cTn id="64" dur="1" fill="hold">
                                          <p:stCondLst>
                                            <p:cond delay="0"/>
                                          </p:stCondLst>
                                        </p:cTn>
                                        <p:tgtEl>
                                          <p:spTgt spid="74"/>
                                        </p:tgtEl>
                                        <p:attrNameLst>
                                          <p:attrName>style.visibility</p:attrName>
                                        </p:attrNameLst>
                                      </p:cBhvr>
                                      <p:to>
                                        <p:strVal val="visible"/>
                                      </p:to>
                                    </p:set>
                                    <p:animEffect transition="in" filter="barn(inVertical)">
                                      <p:cBhvr>
                                        <p:cTn id="65" dur="500"/>
                                        <p:tgtEl>
                                          <p:spTgt spid="74"/>
                                        </p:tgtEl>
                                      </p:cBhvr>
                                    </p:animEffect>
                                  </p:childTnLst>
                                </p:cTn>
                              </p:par>
                            </p:childTnLst>
                          </p:cTn>
                        </p:par>
                        <p:par>
                          <p:cTn id="66" fill="hold">
                            <p:stCondLst>
                              <p:cond delay="500"/>
                            </p:stCondLst>
                            <p:childTnLst>
                              <p:par>
                                <p:cTn id="67" presetID="47" presetClass="entr" presetSubtype="0" fill="hold" grpId="0" nodeType="afterEffect">
                                  <p:stCondLst>
                                    <p:cond delay="0"/>
                                  </p:stCondLst>
                                  <p:childTnLst>
                                    <p:set>
                                      <p:cBhvr>
                                        <p:cTn id="68" dur="1" fill="hold">
                                          <p:stCondLst>
                                            <p:cond delay="0"/>
                                          </p:stCondLst>
                                        </p:cTn>
                                        <p:tgtEl>
                                          <p:spTgt spid="72"/>
                                        </p:tgtEl>
                                        <p:attrNameLst>
                                          <p:attrName>style.visibility</p:attrName>
                                        </p:attrNameLst>
                                      </p:cBhvr>
                                      <p:to>
                                        <p:strVal val="visible"/>
                                      </p:to>
                                    </p:set>
                                    <p:animEffect transition="in" filter="fade">
                                      <p:cBhvr>
                                        <p:cTn id="69" dur="750"/>
                                        <p:tgtEl>
                                          <p:spTgt spid="72"/>
                                        </p:tgtEl>
                                      </p:cBhvr>
                                    </p:animEffect>
                                    <p:anim calcmode="lin" valueType="num">
                                      <p:cBhvr>
                                        <p:cTn id="70" dur="750" fill="hold"/>
                                        <p:tgtEl>
                                          <p:spTgt spid="72"/>
                                        </p:tgtEl>
                                        <p:attrNameLst>
                                          <p:attrName>ppt_x</p:attrName>
                                        </p:attrNameLst>
                                      </p:cBhvr>
                                      <p:tavLst>
                                        <p:tav tm="0">
                                          <p:val>
                                            <p:strVal val="#ppt_x"/>
                                          </p:val>
                                        </p:tav>
                                        <p:tav tm="100000">
                                          <p:val>
                                            <p:strVal val="#ppt_x"/>
                                          </p:val>
                                        </p:tav>
                                      </p:tavLst>
                                    </p:anim>
                                    <p:anim calcmode="lin" valueType="num">
                                      <p:cBhvr>
                                        <p:cTn id="71" dur="750" fill="hold"/>
                                        <p:tgtEl>
                                          <p:spTgt spid="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P spid="56" grpId="0"/>
      <p:bldP spid="72" grpId="0"/>
      <p:bldP spid="74" grpId="0"/>
      <p:bldP spid="39" grpId="0"/>
      <p:bldP spid="7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4327886" y="482797"/>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2" name="文本框 1">
            <a:extLst>
              <a:ext uri="{FF2B5EF4-FFF2-40B4-BE49-F238E27FC236}">
                <a16:creationId xmlns:a16="http://schemas.microsoft.com/office/drawing/2014/main" id="{B3F61454-ED9A-402C-8EAD-DB44B99817BD}"/>
              </a:ext>
            </a:extLst>
          </p:cNvPr>
          <p:cNvSpPr txBox="1"/>
          <p:nvPr/>
        </p:nvSpPr>
        <p:spPr>
          <a:xfrm>
            <a:off x="-46" y="914324"/>
            <a:ext cx="6264696" cy="3693319"/>
          </a:xfrm>
          <a:prstGeom prst="rect">
            <a:avLst/>
          </a:prstGeom>
          <a:noFill/>
        </p:spPr>
        <p:txBody>
          <a:bodyPr wrap="square" rtlCol="0">
            <a:spAutoFit/>
          </a:bodyPr>
          <a:lstStyle/>
          <a:p>
            <a:r>
              <a:rPr lang="zh-CN" altLang="en-US" dirty="0"/>
              <a:t>时间规划：</a:t>
            </a:r>
            <a:endParaRPr lang="en-US" altLang="zh-CN" dirty="0"/>
          </a:p>
          <a:p>
            <a:r>
              <a:rPr lang="zh-CN" altLang="en-US" dirty="0"/>
              <a:t>第八周：项目开题，完成开题报告书的填写</a:t>
            </a:r>
            <a:endParaRPr lang="en-US" altLang="zh-CN" dirty="0"/>
          </a:p>
          <a:p>
            <a:endParaRPr lang="zh-CN" altLang="en-US" dirty="0"/>
          </a:p>
          <a:p>
            <a:r>
              <a:rPr lang="zh-CN" altLang="en-US" dirty="0"/>
              <a:t>第九周：开始视觉软件模块和音乐播放模块的软件学习。</a:t>
            </a:r>
            <a:endParaRPr lang="en-US" altLang="zh-CN" dirty="0"/>
          </a:p>
          <a:p>
            <a:r>
              <a:rPr lang="zh-CN" altLang="en-US" dirty="0"/>
              <a:t>软件初步确定</a:t>
            </a:r>
            <a:r>
              <a:rPr lang="en-US" altLang="zh-CN" dirty="0"/>
              <a:t>-&gt;</a:t>
            </a:r>
            <a:r>
              <a:rPr lang="zh-CN" altLang="en-US" dirty="0"/>
              <a:t>硬件相关兼容配件确定</a:t>
            </a:r>
            <a:r>
              <a:rPr lang="en-US" altLang="zh-CN" dirty="0"/>
              <a:t>-&gt;</a:t>
            </a:r>
            <a:r>
              <a:rPr lang="zh-CN" altLang="en-US" dirty="0"/>
              <a:t>完成相关硬件购买</a:t>
            </a:r>
            <a:endParaRPr lang="en-US" altLang="zh-CN" dirty="0"/>
          </a:p>
          <a:p>
            <a:endParaRPr lang="zh-CN" altLang="en-US" dirty="0"/>
          </a:p>
          <a:p>
            <a:r>
              <a:rPr lang="zh-CN" altLang="en-US" dirty="0"/>
              <a:t>第十周</a:t>
            </a:r>
            <a:r>
              <a:rPr lang="en-US" altLang="zh-CN" dirty="0"/>
              <a:t>——</a:t>
            </a:r>
            <a:r>
              <a:rPr lang="zh-CN" altLang="en-US" dirty="0"/>
              <a:t>第十二周：编写所需代码，组装相关电路</a:t>
            </a:r>
            <a:endParaRPr lang="en-US" altLang="zh-CN" dirty="0"/>
          </a:p>
          <a:p>
            <a:endParaRPr lang="zh-CN" altLang="en-US" dirty="0"/>
          </a:p>
          <a:p>
            <a:r>
              <a:rPr lang="zh-CN" altLang="en-US" dirty="0"/>
              <a:t>第十三周：软硬件对接，进行初步测试</a:t>
            </a:r>
            <a:endParaRPr lang="en-US" altLang="zh-CN" dirty="0"/>
          </a:p>
          <a:p>
            <a:endParaRPr lang="zh-CN" altLang="en-US" dirty="0"/>
          </a:p>
          <a:p>
            <a:r>
              <a:rPr lang="zh-CN" altLang="en-US" dirty="0"/>
              <a:t>第十四周</a:t>
            </a:r>
            <a:r>
              <a:rPr lang="en-US" altLang="zh-CN" dirty="0"/>
              <a:t>-</a:t>
            </a:r>
            <a:r>
              <a:rPr lang="zh-CN" altLang="en-US" dirty="0"/>
              <a:t>第十五周：外壳的设计与组装，进行二次测试</a:t>
            </a:r>
            <a:endParaRPr lang="en-US" altLang="zh-CN" dirty="0"/>
          </a:p>
          <a:p>
            <a:endParaRPr lang="zh-CN" altLang="en-US" dirty="0"/>
          </a:p>
          <a:p>
            <a:r>
              <a:rPr lang="zh-CN" altLang="en-US" dirty="0"/>
              <a:t>第十六周：产品微调，结题报告写作，汇报</a:t>
            </a:r>
            <a:r>
              <a:rPr lang="en-US" altLang="zh-CN" dirty="0"/>
              <a:t>PPT</a:t>
            </a:r>
            <a:r>
              <a:rPr lang="zh-CN" altLang="en-US" dirty="0"/>
              <a:t>准备。</a:t>
            </a:r>
          </a:p>
        </p:txBody>
      </p:sp>
      <p:cxnSp>
        <p:nvCxnSpPr>
          <p:cNvPr id="4" name="直接连接符 3">
            <a:extLst>
              <a:ext uri="{FF2B5EF4-FFF2-40B4-BE49-F238E27FC236}">
                <a16:creationId xmlns:a16="http://schemas.microsoft.com/office/drawing/2014/main" id="{6FC7D7BA-C8FF-4333-9ACE-88A49B6B8D2F}"/>
              </a:ext>
            </a:extLst>
          </p:cNvPr>
          <p:cNvCxnSpPr>
            <a:cxnSpLocks/>
          </p:cNvCxnSpPr>
          <p:nvPr/>
        </p:nvCxnSpPr>
        <p:spPr>
          <a:xfrm>
            <a:off x="6271433" y="562711"/>
            <a:ext cx="0" cy="4580789"/>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7" name="表格 7">
            <a:extLst>
              <a:ext uri="{FF2B5EF4-FFF2-40B4-BE49-F238E27FC236}">
                <a16:creationId xmlns:a16="http://schemas.microsoft.com/office/drawing/2014/main" id="{D3DF2B2B-A8E9-45FB-97CD-618F19875C6D}"/>
              </a:ext>
            </a:extLst>
          </p:cNvPr>
          <p:cNvGraphicFramePr>
            <a:graphicFrameLocks noGrp="1"/>
          </p:cNvGraphicFramePr>
          <p:nvPr>
            <p:extLst>
              <p:ext uri="{D42A27DB-BD31-4B8C-83A1-F6EECF244321}">
                <p14:modId xmlns:p14="http://schemas.microsoft.com/office/powerpoint/2010/main" val="1174167559"/>
              </p:ext>
            </p:extLst>
          </p:nvPr>
        </p:nvGraphicFramePr>
        <p:xfrm>
          <a:off x="6444208" y="1369745"/>
          <a:ext cx="2448272" cy="2966720"/>
        </p:xfrm>
        <a:graphic>
          <a:graphicData uri="http://schemas.openxmlformats.org/drawingml/2006/table">
            <a:tbl>
              <a:tblPr firstRow="1" bandRow="1">
                <a:tableStyleId>{5C22544A-7EE6-4342-B048-85BDC9FD1C3A}</a:tableStyleId>
              </a:tblPr>
              <a:tblGrid>
                <a:gridCol w="1224136">
                  <a:extLst>
                    <a:ext uri="{9D8B030D-6E8A-4147-A177-3AD203B41FA5}">
                      <a16:colId xmlns:a16="http://schemas.microsoft.com/office/drawing/2014/main" val="3359581113"/>
                    </a:ext>
                  </a:extLst>
                </a:gridCol>
                <a:gridCol w="1224136">
                  <a:extLst>
                    <a:ext uri="{9D8B030D-6E8A-4147-A177-3AD203B41FA5}">
                      <a16:colId xmlns:a16="http://schemas.microsoft.com/office/drawing/2014/main" val="167608363"/>
                    </a:ext>
                  </a:extLst>
                </a:gridCol>
              </a:tblGrid>
              <a:tr h="370840">
                <a:tc>
                  <a:txBody>
                    <a:bodyPr/>
                    <a:lstStyle/>
                    <a:p>
                      <a:pPr algn="ctr"/>
                      <a:r>
                        <a:rPr lang="zh-CN" altLang="en-US" dirty="0"/>
                        <a:t>物品</a:t>
                      </a:r>
                    </a:p>
                  </a:txBody>
                  <a:tcPr/>
                </a:tc>
                <a:tc>
                  <a:txBody>
                    <a:bodyPr/>
                    <a:lstStyle/>
                    <a:p>
                      <a:pPr algn="ctr"/>
                      <a:r>
                        <a:rPr lang="zh-CN" altLang="en-US" dirty="0"/>
                        <a:t>金额（元）</a:t>
                      </a:r>
                    </a:p>
                  </a:txBody>
                  <a:tcPr/>
                </a:tc>
                <a:extLst>
                  <a:ext uri="{0D108BD9-81ED-4DB2-BD59-A6C34878D82A}">
                    <a16:rowId xmlns:a16="http://schemas.microsoft.com/office/drawing/2014/main" val="2101697311"/>
                  </a:ext>
                </a:extLst>
              </a:tr>
              <a:tr h="370840">
                <a:tc>
                  <a:txBody>
                    <a:bodyPr/>
                    <a:lstStyle/>
                    <a:p>
                      <a:pPr algn="ctr"/>
                      <a:r>
                        <a:rPr lang="zh-CN" altLang="en-US" dirty="0"/>
                        <a:t>面包板</a:t>
                      </a:r>
                    </a:p>
                  </a:txBody>
                  <a:tcPr/>
                </a:tc>
                <a:tc>
                  <a:txBody>
                    <a:bodyPr/>
                    <a:lstStyle/>
                    <a:p>
                      <a:pPr algn="ctr"/>
                      <a:r>
                        <a:rPr lang="en-US" altLang="zh-CN" dirty="0"/>
                        <a:t>2.8</a:t>
                      </a:r>
                      <a:endParaRPr lang="zh-CN" altLang="en-US" dirty="0"/>
                    </a:p>
                  </a:txBody>
                  <a:tcPr/>
                </a:tc>
                <a:extLst>
                  <a:ext uri="{0D108BD9-81ED-4DB2-BD59-A6C34878D82A}">
                    <a16:rowId xmlns:a16="http://schemas.microsoft.com/office/drawing/2014/main" val="3919531920"/>
                  </a:ext>
                </a:extLst>
              </a:tr>
              <a:tr h="370840">
                <a:tc>
                  <a:txBody>
                    <a:bodyPr/>
                    <a:lstStyle/>
                    <a:p>
                      <a:pPr algn="ctr"/>
                      <a:r>
                        <a:rPr lang="zh-CN" altLang="en-US" dirty="0"/>
                        <a:t>光传感器</a:t>
                      </a:r>
                    </a:p>
                  </a:txBody>
                  <a:tcPr/>
                </a:tc>
                <a:tc>
                  <a:txBody>
                    <a:bodyPr/>
                    <a:lstStyle/>
                    <a:p>
                      <a:pPr algn="ctr"/>
                      <a:r>
                        <a:rPr lang="en-US" altLang="zh-CN" dirty="0"/>
                        <a:t>1.35</a:t>
                      </a:r>
                      <a:endParaRPr lang="zh-CN" altLang="en-US" dirty="0"/>
                    </a:p>
                  </a:txBody>
                  <a:tcPr/>
                </a:tc>
                <a:extLst>
                  <a:ext uri="{0D108BD9-81ED-4DB2-BD59-A6C34878D82A}">
                    <a16:rowId xmlns:a16="http://schemas.microsoft.com/office/drawing/2014/main" val="3639512908"/>
                  </a:ext>
                </a:extLst>
              </a:tr>
              <a:tr h="370840">
                <a:tc>
                  <a:txBody>
                    <a:bodyPr/>
                    <a:lstStyle/>
                    <a:p>
                      <a:pPr algn="ctr"/>
                      <a:r>
                        <a:rPr lang="zh-CN" altLang="en-US" dirty="0"/>
                        <a:t>扩音器</a:t>
                      </a:r>
                    </a:p>
                  </a:txBody>
                  <a:tcPr/>
                </a:tc>
                <a:tc>
                  <a:txBody>
                    <a:bodyPr/>
                    <a:lstStyle/>
                    <a:p>
                      <a:pPr algn="ctr"/>
                      <a:r>
                        <a:rPr lang="en-US" altLang="zh-CN" dirty="0"/>
                        <a:t>59</a:t>
                      </a:r>
                      <a:endParaRPr lang="zh-CN" altLang="en-US" dirty="0"/>
                    </a:p>
                  </a:txBody>
                  <a:tcPr/>
                </a:tc>
                <a:extLst>
                  <a:ext uri="{0D108BD9-81ED-4DB2-BD59-A6C34878D82A}">
                    <a16:rowId xmlns:a16="http://schemas.microsoft.com/office/drawing/2014/main" val="4074585897"/>
                  </a:ext>
                </a:extLst>
              </a:tr>
              <a:tr h="370840">
                <a:tc>
                  <a:txBody>
                    <a:bodyPr/>
                    <a:lstStyle/>
                    <a:p>
                      <a:pPr algn="ctr"/>
                      <a:r>
                        <a:rPr lang="zh-CN" altLang="en-US" dirty="0"/>
                        <a:t>充电宝</a:t>
                      </a:r>
                    </a:p>
                  </a:txBody>
                  <a:tcPr/>
                </a:tc>
                <a:tc>
                  <a:txBody>
                    <a:bodyPr/>
                    <a:lstStyle/>
                    <a:p>
                      <a:pPr algn="ctr"/>
                      <a:r>
                        <a:rPr lang="en-US" altLang="zh-CN" dirty="0"/>
                        <a:t>49</a:t>
                      </a:r>
                      <a:endParaRPr lang="zh-CN" altLang="en-US" dirty="0"/>
                    </a:p>
                  </a:txBody>
                  <a:tcPr/>
                </a:tc>
                <a:extLst>
                  <a:ext uri="{0D108BD9-81ED-4DB2-BD59-A6C34878D82A}">
                    <a16:rowId xmlns:a16="http://schemas.microsoft.com/office/drawing/2014/main" val="3540274868"/>
                  </a:ext>
                </a:extLst>
              </a:tr>
              <a:tr h="370840">
                <a:tc>
                  <a:txBody>
                    <a:bodyPr/>
                    <a:lstStyle/>
                    <a:p>
                      <a:pPr algn="ctr"/>
                      <a:r>
                        <a:rPr lang="zh-CN" altLang="en-US" dirty="0"/>
                        <a:t>充电线</a:t>
                      </a:r>
                    </a:p>
                  </a:txBody>
                  <a:tcPr/>
                </a:tc>
                <a:tc>
                  <a:txBody>
                    <a:bodyPr/>
                    <a:lstStyle/>
                    <a:p>
                      <a:pPr algn="ctr"/>
                      <a:r>
                        <a:rPr lang="en-US" altLang="zh-CN" dirty="0"/>
                        <a:t>20</a:t>
                      </a:r>
                      <a:endParaRPr lang="zh-CN" altLang="en-US" dirty="0"/>
                    </a:p>
                  </a:txBody>
                  <a:tcPr/>
                </a:tc>
                <a:extLst>
                  <a:ext uri="{0D108BD9-81ED-4DB2-BD59-A6C34878D82A}">
                    <a16:rowId xmlns:a16="http://schemas.microsoft.com/office/drawing/2014/main" val="2952773138"/>
                  </a:ext>
                </a:extLst>
              </a:tr>
              <a:tr h="370840">
                <a:tc>
                  <a:txBody>
                    <a:bodyPr/>
                    <a:lstStyle/>
                    <a:p>
                      <a:pPr algn="ctr"/>
                      <a:r>
                        <a:rPr lang="zh-CN" altLang="en-US" dirty="0"/>
                        <a:t>耳机延线</a:t>
                      </a:r>
                    </a:p>
                  </a:txBody>
                  <a:tcPr/>
                </a:tc>
                <a:tc>
                  <a:txBody>
                    <a:bodyPr/>
                    <a:lstStyle/>
                    <a:p>
                      <a:pPr algn="ctr"/>
                      <a:r>
                        <a:rPr lang="en-US" altLang="zh-CN" dirty="0"/>
                        <a:t>9.9</a:t>
                      </a:r>
                      <a:endParaRPr lang="zh-CN" altLang="en-US" dirty="0"/>
                    </a:p>
                  </a:txBody>
                  <a:tcPr/>
                </a:tc>
                <a:extLst>
                  <a:ext uri="{0D108BD9-81ED-4DB2-BD59-A6C34878D82A}">
                    <a16:rowId xmlns:a16="http://schemas.microsoft.com/office/drawing/2014/main" val="410532720"/>
                  </a:ext>
                </a:extLst>
              </a:tr>
              <a:tr h="370840">
                <a:tc>
                  <a:txBody>
                    <a:bodyPr/>
                    <a:lstStyle/>
                    <a:p>
                      <a:pPr algn="ctr"/>
                      <a:r>
                        <a:rPr lang="zh-CN" altLang="en-US" dirty="0"/>
                        <a:t>总计</a:t>
                      </a:r>
                    </a:p>
                  </a:txBody>
                  <a:tcPr/>
                </a:tc>
                <a:tc>
                  <a:txBody>
                    <a:bodyPr/>
                    <a:lstStyle/>
                    <a:p>
                      <a:pPr algn="ctr"/>
                      <a:r>
                        <a:rPr lang="en-US" altLang="zh-CN" dirty="0"/>
                        <a:t>142.05</a:t>
                      </a:r>
                      <a:endParaRPr lang="zh-CN" altLang="en-US" dirty="0"/>
                    </a:p>
                  </a:txBody>
                  <a:tcPr/>
                </a:tc>
                <a:extLst>
                  <a:ext uri="{0D108BD9-81ED-4DB2-BD59-A6C34878D82A}">
                    <a16:rowId xmlns:a16="http://schemas.microsoft.com/office/drawing/2014/main" val="1386561107"/>
                  </a:ext>
                </a:extLst>
              </a:tr>
            </a:tbl>
          </a:graphicData>
        </a:graphic>
      </p:graphicFrame>
      <p:sp>
        <p:nvSpPr>
          <p:cNvPr id="9" name="文本框 8">
            <a:extLst>
              <a:ext uri="{FF2B5EF4-FFF2-40B4-BE49-F238E27FC236}">
                <a16:creationId xmlns:a16="http://schemas.microsoft.com/office/drawing/2014/main" id="{C8DB6BE8-A6F6-47DE-85D4-C72EF80C90F7}"/>
              </a:ext>
            </a:extLst>
          </p:cNvPr>
          <p:cNvSpPr txBox="1"/>
          <p:nvPr/>
        </p:nvSpPr>
        <p:spPr>
          <a:xfrm>
            <a:off x="6444208" y="915668"/>
            <a:ext cx="1338828" cy="369332"/>
          </a:xfrm>
          <a:prstGeom prst="rect">
            <a:avLst/>
          </a:prstGeom>
          <a:noFill/>
        </p:spPr>
        <p:txBody>
          <a:bodyPr wrap="none" rtlCol="0">
            <a:spAutoFit/>
          </a:bodyPr>
          <a:lstStyle/>
          <a:p>
            <a:r>
              <a:rPr lang="zh-CN" altLang="en-US" dirty="0"/>
              <a:t>项目预算：</a:t>
            </a:r>
          </a:p>
        </p:txBody>
      </p:sp>
    </p:spTree>
    <p:extLst>
      <p:ext uri="{BB962C8B-B14F-4D97-AF65-F5344CB8AC3E}">
        <p14:creationId xmlns:p14="http://schemas.microsoft.com/office/powerpoint/2010/main" val="2734413254"/>
      </p:ext>
    </p:extLst>
  </p:cSld>
  <p:clrMapOvr>
    <a:masterClrMapping/>
  </p:clrMapOvr>
  <p:transition spd="slow">
    <p:push dir="u"/>
    <p:sndAc>
      <p:endSnd/>
    </p:sndAc>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0" y="1"/>
            <a:ext cx="9144000" cy="5627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
          <p:cNvSpPr txBox="1">
            <a:spLocks noChangeArrowheads="1"/>
          </p:cNvSpPr>
          <p:nvPr/>
        </p:nvSpPr>
        <p:spPr bwMode="auto">
          <a:xfrm>
            <a:off x="2875059" y="51470"/>
            <a:ext cx="111456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项目背景</a:t>
            </a:r>
          </a:p>
        </p:txBody>
      </p:sp>
      <p:grpSp>
        <p:nvGrpSpPr>
          <p:cNvPr id="31" name="组合 30"/>
          <p:cNvGrpSpPr/>
          <p:nvPr/>
        </p:nvGrpSpPr>
        <p:grpSpPr>
          <a:xfrm>
            <a:off x="4327886" y="482797"/>
            <a:ext cx="648000" cy="89060"/>
            <a:chOff x="1977863" y="380438"/>
            <a:chExt cx="576000" cy="89060"/>
          </a:xfrm>
          <a:solidFill>
            <a:schemeClr val="accent1"/>
          </a:solidFill>
        </p:grpSpPr>
        <p:sp>
          <p:nvSpPr>
            <p:cNvPr id="32" name="矩形 31"/>
            <p:cNvSpPr/>
            <p:nvPr/>
          </p:nvSpPr>
          <p:spPr>
            <a:xfrm>
              <a:off x="1977863" y="433498"/>
              <a:ext cx="576000" cy="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3" name="等腰三角形 32"/>
            <p:cNvSpPr/>
            <p:nvPr/>
          </p:nvSpPr>
          <p:spPr>
            <a:xfrm>
              <a:off x="2219439" y="380438"/>
              <a:ext cx="96000" cy="5400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34" name="文本框 33"/>
          <p:cNvSpPr txBox="1"/>
          <p:nvPr/>
        </p:nvSpPr>
        <p:spPr>
          <a:xfrm>
            <a:off x="3132302"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one</a:t>
            </a:r>
            <a:endParaRPr lang="zh-CN" altLang="en-US" sz="800" dirty="0">
              <a:solidFill>
                <a:schemeClr val="bg1"/>
              </a:solidFill>
              <a:ea typeface="华文细黑" panose="02010600040101010101" pitchFamily="2" charset="-122"/>
            </a:endParaRPr>
          </a:p>
        </p:txBody>
      </p:sp>
      <p:sp>
        <p:nvSpPr>
          <p:cNvPr id="35" name="文本框 2"/>
          <p:cNvSpPr txBox="1">
            <a:spLocks noChangeArrowheads="1"/>
          </p:cNvSpPr>
          <p:nvPr/>
        </p:nvSpPr>
        <p:spPr bwMode="auto">
          <a:xfrm>
            <a:off x="4165594"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项目进程</a:t>
            </a:r>
          </a:p>
        </p:txBody>
      </p:sp>
      <p:sp>
        <p:nvSpPr>
          <p:cNvPr id="36" name="文本框 35"/>
          <p:cNvSpPr txBox="1"/>
          <p:nvPr/>
        </p:nvSpPr>
        <p:spPr>
          <a:xfrm>
            <a:off x="4377105" y="268074"/>
            <a:ext cx="600083"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two</a:t>
            </a:r>
            <a:endParaRPr lang="zh-CN" altLang="en-US" sz="800" dirty="0">
              <a:solidFill>
                <a:schemeClr val="bg1"/>
              </a:solidFill>
              <a:ea typeface="华文细黑" panose="02010600040101010101" pitchFamily="2" charset="-122"/>
            </a:endParaRPr>
          </a:p>
        </p:txBody>
      </p:sp>
      <p:sp>
        <p:nvSpPr>
          <p:cNvPr id="37" name="文本框 2"/>
          <p:cNvSpPr txBox="1">
            <a:spLocks noChangeArrowheads="1"/>
          </p:cNvSpPr>
          <p:nvPr/>
        </p:nvSpPr>
        <p:spPr bwMode="auto">
          <a:xfrm>
            <a:off x="5364665" y="51470"/>
            <a:ext cx="1023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方正正黑简体" panose="02000000000000000000" pitchFamily="2" charset="-122"/>
                <a:ea typeface="方正正黑简体" panose="02000000000000000000" pitchFamily="2" charset="-122"/>
              </a:defRPr>
            </a:lvl1pPr>
            <a:lvl2pPr marL="742950" indent="-285750">
              <a:defRPr sz="1300">
                <a:solidFill>
                  <a:schemeClr val="tx1"/>
                </a:solidFill>
                <a:latin typeface="方正正黑简体" panose="02000000000000000000" pitchFamily="2" charset="-122"/>
                <a:ea typeface="方正正黑简体" panose="02000000000000000000" pitchFamily="2" charset="-122"/>
              </a:defRPr>
            </a:lvl2pPr>
            <a:lvl3pPr marL="1143000" indent="-228600">
              <a:defRPr sz="1300">
                <a:solidFill>
                  <a:schemeClr val="tx1"/>
                </a:solidFill>
                <a:latin typeface="方正正黑简体" panose="02000000000000000000" pitchFamily="2" charset="-122"/>
                <a:ea typeface="方正正黑简体" panose="02000000000000000000" pitchFamily="2" charset="-122"/>
              </a:defRPr>
            </a:lvl3pPr>
            <a:lvl4pPr marL="1600200" indent="-228600">
              <a:defRPr sz="1300">
                <a:solidFill>
                  <a:schemeClr val="tx1"/>
                </a:solidFill>
                <a:latin typeface="方正正黑简体" panose="02000000000000000000" pitchFamily="2" charset="-122"/>
                <a:ea typeface="方正正黑简体" panose="02000000000000000000" pitchFamily="2" charset="-122"/>
              </a:defRPr>
            </a:lvl4pPr>
            <a:lvl5pPr marL="2057400" indent="-228600">
              <a:defRPr sz="1300">
                <a:solidFill>
                  <a:schemeClr val="tx1"/>
                </a:solidFill>
                <a:latin typeface="方正正黑简体" panose="02000000000000000000" pitchFamily="2" charset="-122"/>
                <a:ea typeface="方正正黑简体" panose="02000000000000000000" pitchFamily="2" charset="-122"/>
              </a:defRPr>
            </a:lvl5pPr>
            <a:lvl6pPr marL="25146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6pPr>
            <a:lvl7pPr marL="29718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7pPr>
            <a:lvl8pPr marL="34290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8pPr>
            <a:lvl9pPr marL="3886200" indent="-228600" defTabSz="685800" fontAlgn="base">
              <a:spcBef>
                <a:spcPct val="0"/>
              </a:spcBef>
              <a:spcAft>
                <a:spcPct val="0"/>
              </a:spcAft>
              <a:defRPr sz="1300">
                <a:solidFill>
                  <a:schemeClr val="tx1"/>
                </a:solidFill>
                <a:latin typeface="方正正黑简体" panose="02000000000000000000" pitchFamily="2" charset="-122"/>
                <a:ea typeface="方正正黑简体" panose="02000000000000000000" pitchFamily="2" charset="-122"/>
              </a:defRPr>
            </a:lvl9pPr>
          </a:lstStyle>
          <a:p>
            <a:pPr algn="ctr" eaLnBrk="1" hangingPunct="1"/>
            <a:r>
              <a:rPr lang="zh-CN" altLang="en-US" sz="1200" dirty="0">
                <a:solidFill>
                  <a:schemeClr val="bg1"/>
                </a:solidFill>
                <a:latin typeface="方正兰亭黑简体" panose="02000000000000000000" pitchFamily="2" charset="-122"/>
                <a:ea typeface="方正兰亭黑简体" panose="02000000000000000000" pitchFamily="2" charset="-122"/>
              </a:rPr>
              <a:t>项目成果</a:t>
            </a:r>
          </a:p>
        </p:txBody>
      </p:sp>
      <p:sp>
        <p:nvSpPr>
          <p:cNvPr id="38" name="文本框 37"/>
          <p:cNvSpPr txBox="1"/>
          <p:nvPr/>
        </p:nvSpPr>
        <p:spPr>
          <a:xfrm>
            <a:off x="5533936" y="268074"/>
            <a:ext cx="642324" cy="215444"/>
          </a:xfrm>
          <a:prstGeom prst="rect">
            <a:avLst/>
          </a:prstGeom>
          <a:noFill/>
        </p:spPr>
        <p:txBody>
          <a:bodyPr wrap="square" rtlCol="0">
            <a:spAutoFit/>
          </a:bodyPr>
          <a:lstStyle/>
          <a:p>
            <a:pPr algn="ctr"/>
            <a:r>
              <a:rPr lang="en-US" altLang="zh-CN" sz="800" dirty="0">
                <a:solidFill>
                  <a:schemeClr val="bg1"/>
                </a:solidFill>
                <a:ea typeface="华文细黑" panose="02010600040101010101" pitchFamily="2" charset="-122"/>
              </a:rPr>
              <a:t>Part three</a:t>
            </a:r>
            <a:endParaRPr lang="zh-CN" altLang="en-US" sz="800" dirty="0">
              <a:solidFill>
                <a:schemeClr val="bg1"/>
              </a:solidFill>
              <a:ea typeface="华文细黑" panose="02010600040101010101" pitchFamily="2" charset="-122"/>
            </a:endParaRPr>
          </a:p>
        </p:txBody>
      </p:sp>
      <p:pic>
        <p:nvPicPr>
          <p:cNvPr id="44" name="图片 4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32335"/>
            <a:ext cx="555600" cy="463926"/>
          </a:xfrm>
          <a:prstGeom prst="rect">
            <a:avLst/>
          </a:prstGeom>
        </p:spPr>
      </p:pic>
      <p:sp>
        <p:nvSpPr>
          <p:cNvPr id="2" name="文本框 1">
            <a:extLst>
              <a:ext uri="{FF2B5EF4-FFF2-40B4-BE49-F238E27FC236}">
                <a16:creationId xmlns:a16="http://schemas.microsoft.com/office/drawing/2014/main" id="{B3F61454-ED9A-402C-8EAD-DB44B99817BD}"/>
              </a:ext>
            </a:extLst>
          </p:cNvPr>
          <p:cNvSpPr txBox="1"/>
          <p:nvPr/>
        </p:nvSpPr>
        <p:spPr>
          <a:xfrm>
            <a:off x="-46" y="914324"/>
            <a:ext cx="6264696" cy="369332"/>
          </a:xfrm>
          <a:prstGeom prst="rect">
            <a:avLst/>
          </a:prstGeom>
          <a:noFill/>
        </p:spPr>
        <p:txBody>
          <a:bodyPr wrap="square" rtlCol="0">
            <a:spAutoFit/>
          </a:bodyPr>
          <a:lstStyle/>
          <a:p>
            <a:r>
              <a:rPr lang="zh-CN" altLang="en-US" dirty="0"/>
              <a:t>手势识别模块原理解读：</a:t>
            </a:r>
          </a:p>
        </p:txBody>
      </p:sp>
      <p:pic>
        <p:nvPicPr>
          <p:cNvPr id="4" name="图片 3">
            <a:extLst>
              <a:ext uri="{FF2B5EF4-FFF2-40B4-BE49-F238E27FC236}">
                <a16:creationId xmlns:a16="http://schemas.microsoft.com/office/drawing/2014/main" id="{269A6F3D-58C0-4FD3-B588-812C7D27FE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659" y="1707654"/>
            <a:ext cx="9144000" cy="2296000"/>
          </a:xfrm>
          <a:prstGeom prst="rect">
            <a:avLst/>
          </a:prstGeom>
        </p:spPr>
      </p:pic>
    </p:spTree>
    <p:extLst>
      <p:ext uri="{BB962C8B-B14F-4D97-AF65-F5344CB8AC3E}">
        <p14:creationId xmlns:p14="http://schemas.microsoft.com/office/powerpoint/2010/main" val="3448677887"/>
      </p:ext>
    </p:extLst>
  </p:cSld>
  <p:clrMapOvr>
    <a:masterClrMapping/>
  </p:clrMapOvr>
  <p:transition spd="slow">
    <p:push dir="u"/>
    <p:sndAc>
      <p:endSnd/>
    </p:sndAc>
  </p:transition>
</p:sld>
</file>

<file path=ppt/tags/tag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0.xml><?xml version="1.0" encoding="utf-8"?>
<p:tagLst xmlns:a="http://schemas.openxmlformats.org/drawingml/2006/main" xmlns:r="http://schemas.openxmlformats.org/officeDocument/2006/relationships" xmlns:p="http://schemas.openxmlformats.org/presentationml/2006/main">
  <p:tag name="MH" val="20151007232237"/>
  <p:tag name="MH_LIBRARY" val="GRAPHIC"/>
  <p:tag name="MH_TYPE" val="Other"/>
  <p:tag name="MH_ORDER" val="5"/>
</p:tagLst>
</file>

<file path=ppt/tags/tag2.xml><?xml version="1.0" encoding="utf-8"?>
<p:tagLst xmlns:a="http://schemas.openxmlformats.org/drawingml/2006/main" xmlns:r="http://schemas.openxmlformats.org/officeDocument/2006/relationships" xmlns:p="http://schemas.openxmlformats.org/presentationml/2006/main">
  <p:tag name="MH" val="20151007232237"/>
  <p:tag name="MH_LIBRARY" val="GRAPHIC"/>
  <p:tag name="MH_TYPE" val="Other"/>
  <p:tag name="MH_ORDER" val="3"/>
</p:tagLst>
</file>

<file path=ppt/tags/tag3.xml><?xml version="1.0" encoding="utf-8"?>
<p:tagLst xmlns:a="http://schemas.openxmlformats.org/drawingml/2006/main" xmlns:r="http://schemas.openxmlformats.org/officeDocument/2006/relationships" xmlns:p="http://schemas.openxmlformats.org/presentationml/2006/main">
  <p:tag name="MH" val="20151007232237"/>
  <p:tag name="MH_LIBRARY" val="GRAPHIC"/>
  <p:tag name="MH_TYPE" val="SubTitle"/>
  <p:tag name="MH_ORDER" val="3"/>
</p:tagLst>
</file>

<file path=ppt/tags/tag4.xml><?xml version="1.0" encoding="utf-8"?>
<p:tagLst xmlns:a="http://schemas.openxmlformats.org/drawingml/2006/main" xmlns:r="http://schemas.openxmlformats.org/officeDocument/2006/relationships" xmlns:p="http://schemas.openxmlformats.org/presentationml/2006/main">
  <p:tag name="MH" val="20151007232237"/>
  <p:tag name="MH_LIBRARY" val="GRAPHIC"/>
  <p:tag name="MH_TYPE" val="Other"/>
  <p:tag name="MH_ORDER" val="4"/>
</p:tagLst>
</file>

<file path=ppt/tags/tag5.xml><?xml version="1.0" encoding="utf-8"?>
<p:tagLst xmlns:a="http://schemas.openxmlformats.org/drawingml/2006/main" xmlns:r="http://schemas.openxmlformats.org/officeDocument/2006/relationships" xmlns:p="http://schemas.openxmlformats.org/presentationml/2006/main">
  <p:tag name="MH" val="20151007232237"/>
  <p:tag name="MH_LIBRARY" val="GRAPHIC"/>
  <p:tag name="MH_TYPE" val="Other"/>
  <p:tag name="MH_ORDER" val="1"/>
</p:tagLst>
</file>

<file path=ppt/tags/tag6.xml><?xml version="1.0" encoding="utf-8"?>
<p:tagLst xmlns:a="http://schemas.openxmlformats.org/drawingml/2006/main" xmlns:r="http://schemas.openxmlformats.org/officeDocument/2006/relationships" xmlns:p="http://schemas.openxmlformats.org/presentationml/2006/main">
  <p:tag name="MH" val="20151007232237"/>
  <p:tag name="MH_LIBRARY" val="GRAPHIC"/>
  <p:tag name="MH_TYPE" val="SubTitle"/>
  <p:tag name="MH_ORDER" val="1"/>
</p:tagLst>
</file>

<file path=ppt/tags/tag7.xml><?xml version="1.0" encoding="utf-8"?>
<p:tagLst xmlns:a="http://schemas.openxmlformats.org/drawingml/2006/main" xmlns:r="http://schemas.openxmlformats.org/officeDocument/2006/relationships" xmlns:p="http://schemas.openxmlformats.org/presentationml/2006/main">
  <p:tag name="MH" val="20151007232237"/>
  <p:tag name="MH_LIBRARY" val="GRAPHIC"/>
  <p:tag name="MH_TYPE" val="Other"/>
  <p:tag name="MH_ORDER" val="5"/>
</p:tagLst>
</file>

<file path=ppt/tags/tag8.xml><?xml version="1.0" encoding="utf-8"?>
<p:tagLst xmlns:a="http://schemas.openxmlformats.org/drawingml/2006/main" xmlns:r="http://schemas.openxmlformats.org/officeDocument/2006/relationships" xmlns:p="http://schemas.openxmlformats.org/presentationml/2006/main">
  <p:tag name="MH" val="20151007232237"/>
  <p:tag name="MH_LIBRARY" val="GRAPHIC"/>
  <p:tag name="MH_TYPE" val="Other"/>
  <p:tag name="MH_ORDER" val="1"/>
</p:tagLst>
</file>

<file path=ppt/tags/tag9.xml><?xml version="1.0" encoding="utf-8"?>
<p:tagLst xmlns:a="http://schemas.openxmlformats.org/drawingml/2006/main" xmlns:r="http://schemas.openxmlformats.org/officeDocument/2006/relationships" xmlns:p="http://schemas.openxmlformats.org/presentationml/2006/main">
  <p:tag name="MH" val="20151007232237"/>
  <p:tag name="MH_LIBRARY" val="GRAPHIC"/>
  <p:tag name="MH_TYPE" val="SubTitle"/>
  <p:tag name="MH_ORDER" val="1"/>
</p:tagLst>
</file>

<file path=ppt/theme/theme1.xml><?xml version="1.0" encoding="utf-8"?>
<a:theme xmlns:a="http://schemas.openxmlformats.org/drawingml/2006/main" name="Office 主题​​">
  <a:themeElements>
    <a:clrScheme name="可修改">
      <a:dk1>
        <a:srgbClr val="000000"/>
      </a:dk1>
      <a:lt1>
        <a:srgbClr val="FFFFFF"/>
      </a:lt1>
      <a:dk2>
        <a:srgbClr val="36303B"/>
      </a:dk2>
      <a:lt2>
        <a:srgbClr val="E2DFCC"/>
      </a:lt2>
      <a:accent1>
        <a:srgbClr val="006599"/>
      </a:accent1>
      <a:accent2>
        <a:srgbClr val="948A54"/>
      </a:accent2>
      <a:accent3>
        <a:srgbClr val="1C7B64"/>
      </a:accent3>
      <a:accent4>
        <a:srgbClr val="7F7F7F"/>
      </a:accent4>
      <a:accent5>
        <a:srgbClr val="596166"/>
      </a:accent5>
      <a:accent6>
        <a:srgbClr val="BFBFBF"/>
      </a:accent6>
      <a:hlink>
        <a:srgbClr val="36303B"/>
      </a:hlink>
      <a:folHlink>
        <a:srgbClr val="948A54"/>
      </a:folHlink>
    </a:clrScheme>
    <a:fontScheme name="Lao UI">
      <a:majorFont>
        <a:latin typeface="Lao UI"/>
        <a:ea typeface="微软雅黑"/>
        <a:cs typeface=""/>
      </a:majorFont>
      <a:minorFont>
        <a:latin typeface="Lao U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TotalTime>
  <Words>672</Words>
  <Application>Microsoft Macintosh PowerPoint</Application>
  <PresentationFormat>On-screen Show (16:9)</PresentationFormat>
  <Paragraphs>201</Paragraphs>
  <Slides>18</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微软雅黑</vt:lpstr>
      <vt:lpstr>方正兰亭黑简体</vt:lpstr>
      <vt:lpstr>Arial</vt:lpstr>
      <vt:lpstr>Calibri</vt:lpstr>
      <vt:lpstr>Impact</vt:lpstr>
      <vt:lpstr>华文细黑</vt:lpstr>
      <vt:lpstr>Wingdings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lzh</dc:creator>
  <cp:keywords>tukuppt</cp:keywords>
  <cp:lastModifiedBy>Shaoting Feng</cp:lastModifiedBy>
  <cp:revision>36</cp:revision>
  <dcterms:created xsi:type="dcterms:W3CDTF">2014-09-01T14:19:00Z</dcterms:created>
  <dcterms:modified xsi:type="dcterms:W3CDTF">2024-07-25T06:25:00Z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RubyTemplateID">
    <vt:lpwstr>2</vt:lpwstr>
  </property>
  <property fmtid="{D5CDD505-2E9C-101B-9397-08002B2CF9AE}" pid="3" name="KSOProductBuildVer">
    <vt:lpwstr>2052-11.1.0.8415</vt:lpwstr>
  </property>
</Properties>
</file>

<file path=docProps/thumbnail.jpeg>
</file>